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7" r:id="rId2"/>
    <p:sldId id="272" r:id="rId3"/>
    <p:sldId id="256" r:id="rId4"/>
    <p:sldId id="274" r:id="rId5"/>
    <p:sldId id="280" r:id="rId6"/>
    <p:sldId id="273" r:id="rId7"/>
    <p:sldId id="452" r:id="rId8"/>
    <p:sldId id="466" r:id="rId9"/>
    <p:sldId id="472" r:id="rId10"/>
    <p:sldId id="302" r:id="rId11"/>
    <p:sldId id="297" r:id="rId12"/>
    <p:sldId id="453" r:id="rId13"/>
    <p:sldId id="467" r:id="rId14"/>
    <p:sldId id="279" r:id="rId15"/>
    <p:sldId id="305" r:id="rId16"/>
    <p:sldId id="306" r:id="rId17"/>
    <p:sldId id="456" r:id="rId18"/>
    <p:sldId id="309" r:id="rId19"/>
    <p:sldId id="454" r:id="rId20"/>
    <p:sldId id="455" r:id="rId21"/>
    <p:sldId id="458" r:id="rId22"/>
    <p:sldId id="459" r:id="rId23"/>
    <p:sldId id="267" r:id="rId24"/>
    <p:sldId id="469" r:id="rId25"/>
    <p:sldId id="268" r:id="rId26"/>
    <p:sldId id="470" r:id="rId27"/>
    <p:sldId id="460" r:id="rId28"/>
    <p:sldId id="471" r:id="rId29"/>
    <p:sldId id="275" r:id="rId30"/>
    <p:sldId id="269" r:id="rId31"/>
    <p:sldId id="276" r:id="rId32"/>
    <p:sldId id="277" r:id="rId33"/>
    <p:sldId id="278" r:id="rId34"/>
    <p:sldId id="461" r:id="rId35"/>
    <p:sldId id="281" r:id="rId36"/>
    <p:sldId id="282" r:id="rId37"/>
    <p:sldId id="457" r:id="rId38"/>
    <p:sldId id="464" r:id="rId39"/>
    <p:sldId id="463" r:id="rId40"/>
    <p:sldId id="465" r:id="rId41"/>
    <p:sldId id="468" r:id="rId42"/>
    <p:sldId id="298" r:id="rId43"/>
    <p:sldId id="307" r:id="rId44"/>
    <p:sldId id="29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4"/>
    <p:restoredTop sz="95701"/>
  </p:normalViewPr>
  <p:slideViewPr>
    <p:cSldViewPr snapToGrid="0" snapToObjects="1">
      <p:cViewPr varScale="1">
        <p:scale>
          <a:sx n="103" d="100"/>
          <a:sy n="103" d="100"/>
        </p:scale>
        <p:origin x="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88717B-CAED-E448-AC7C-226E3E579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6D0AA-C97F-B649-99F2-8F1C4A39C7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88652C-89FE-7445-B800-32C6879AD7F1}" type="datetimeFigureOut">
              <a:rPr lang="en-US" smtClean="0"/>
              <a:t>7/10/18</a:t>
            </a:fld>
            <a:endParaRPr lang="en-US"/>
          </a:p>
        </p:txBody>
      </p:sp>
      <p:sp>
        <p:nvSpPr>
          <p:cNvPr id="4" name="Footer Placeholder 3">
            <a:extLst>
              <a:ext uri="{FF2B5EF4-FFF2-40B4-BE49-F238E27FC236}">
                <a16:creationId xmlns:a16="http://schemas.microsoft.com/office/drawing/2014/main" id="{F44FF7F2-F56F-874F-B5FB-8B687F290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6D841F-5FCE-1542-93D5-294FBA34C9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5F4267-2B77-204E-8F00-4D35904FB36C}" type="slidenum">
              <a:rPr lang="en-US" smtClean="0"/>
              <a:t>‹#›</a:t>
            </a:fld>
            <a:endParaRPr lang="en-US"/>
          </a:p>
        </p:txBody>
      </p:sp>
    </p:spTree>
    <p:extLst>
      <p:ext uri="{BB962C8B-B14F-4D97-AF65-F5344CB8AC3E}">
        <p14:creationId xmlns:p14="http://schemas.microsoft.com/office/powerpoint/2010/main" val="3107313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437DF-89BE-8449-9F82-5EEEE26FA692}" type="datetimeFigureOut">
              <a:rPr lang="en-US" smtClean="0"/>
              <a:t>7/10/18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3258-1595-8545-8A68-896C02A3A85D}" type="slidenum">
              <a:rPr lang="en-US" smtClean="0"/>
              <a:t>‹#›</a:t>
            </a:fld>
            <a:endParaRPr lang="en-US"/>
          </a:p>
        </p:txBody>
      </p:sp>
    </p:spTree>
    <p:extLst>
      <p:ext uri="{BB962C8B-B14F-4D97-AF65-F5344CB8AC3E}">
        <p14:creationId xmlns:p14="http://schemas.microsoft.com/office/powerpoint/2010/main" val="28365254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9D7A-958A-BA4F-8D88-22C1BD56F43D}" type="slidenum">
              <a:rPr lang="en-US" smtClean="0"/>
              <a:t>1</a:t>
            </a:fld>
            <a:endParaRPr lang="en-US"/>
          </a:p>
        </p:txBody>
      </p:sp>
    </p:spTree>
    <p:extLst>
      <p:ext uri="{BB962C8B-B14F-4D97-AF65-F5344CB8AC3E}">
        <p14:creationId xmlns:p14="http://schemas.microsoft.com/office/powerpoint/2010/main" val="73272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26</a:t>
            </a:fld>
            <a:endParaRPr lang="en-US"/>
          </a:p>
        </p:txBody>
      </p:sp>
    </p:spTree>
    <p:extLst>
      <p:ext uri="{BB962C8B-B14F-4D97-AF65-F5344CB8AC3E}">
        <p14:creationId xmlns:p14="http://schemas.microsoft.com/office/powerpoint/2010/main" val="205923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38</a:t>
            </a:fld>
            <a:endParaRPr lang="en-US"/>
          </a:p>
        </p:txBody>
      </p:sp>
    </p:spTree>
    <p:extLst>
      <p:ext uri="{BB962C8B-B14F-4D97-AF65-F5344CB8AC3E}">
        <p14:creationId xmlns:p14="http://schemas.microsoft.com/office/powerpoint/2010/main" val="2005063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44</a:t>
            </a:fld>
            <a:endParaRPr lang="en-US"/>
          </a:p>
        </p:txBody>
      </p:sp>
    </p:spTree>
    <p:extLst>
      <p:ext uri="{BB962C8B-B14F-4D97-AF65-F5344CB8AC3E}">
        <p14:creationId xmlns:p14="http://schemas.microsoft.com/office/powerpoint/2010/main" val="253018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7</a:t>
            </a:fld>
            <a:endParaRPr lang="en-US"/>
          </a:p>
        </p:txBody>
      </p:sp>
    </p:spTree>
    <p:extLst>
      <p:ext uri="{BB962C8B-B14F-4D97-AF65-F5344CB8AC3E}">
        <p14:creationId xmlns:p14="http://schemas.microsoft.com/office/powerpoint/2010/main" val="392072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8</a:t>
            </a:fld>
            <a:endParaRPr lang="en-US"/>
          </a:p>
        </p:txBody>
      </p:sp>
    </p:spTree>
    <p:extLst>
      <p:ext uri="{BB962C8B-B14F-4D97-AF65-F5344CB8AC3E}">
        <p14:creationId xmlns:p14="http://schemas.microsoft.com/office/powerpoint/2010/main" val="103437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9</a:t>
            </a:fld>
            <a:endParaRPr lang="en-US"/>
          </a:p>
        </p:txBody>
      </p:sp>
    </p:spTree>
    <p:extLst>
      <p:ext uri="{BB962C8B-B14F-4D97-AF65-F5344CB8AC3E}">
        <p14:creationId xmlns:p14="http://schemas.microsoft.com/office/powerpoint/2010/main" val="339541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database consists of several spreadsheets in Microsoft Excel which contain the results</a:t>
            </a:r>
            <a:r>
              <a:rPr lang="en-US" dirty="0"/>
              <a:t> </a:t>
            </a:r>
            <a:r>
              <a:rPr lang="en-US" sz="1200" b="0" i="0" u="none" strike="noStrike" kern="1200" dirty="0">
                <a:solidFill>
                  <a:schemeClr val="tx1"/>
                </a:solidFill>
                <a:effectLst/>
                <a:latin typeface="+mn-lt"/>
                <a:ea typeface="+mn-ea"/>
                <a:cs typeface="+mn-cs"/>
              </a:rPr>
              <a:t>of the Sandia sponsored “Fatigue of Composite Materials for Wind Blades” testing and research</a:t>
            </a:r>
            <a:r>
              <a:rPr lang="en-US" dirty="0"/>
              <a:t> </a:t>
            </a:r>
            <a:r>
              <a:rPr lang="en-US" sz="1200" b="0" i="0" u="none" strike="noStrike" kern="1200" dirty="0">
                <a:solidFill>
                  <a:schemeClr val="tx1"/>
                </a:solidFill>
                <a:effectLst/>
                <a:latin typeface="+mn-lt"/>
                <a:ea typeface="+mn-ea"/>
                <a:cs typeface="+mn-cs"/>
              </a:rPr>
              <a:t>program at MSU. Materials are either fabricated at MSU or provided by industry. Contractor</a:t>
            </a:r>
            <a:r>
              <a:rPr lang="en-US" dirty="0"/>
              <a:t> </a:t>
            </a:r>
            <a:r>
              <a:rPr lang="en-US" sz="1200" b="0" i="0" u="none" strike="noStrike" kern="1200" dirty="0">
                <a:solidFill>
                  <a:schemeClr val="tx1"/>
                </a:solidFill>
                <a:effectLst/>
                <a:latin typeface="+mn-lt"/>
                <a:ea typeface="+mn-ea"/>
                <a:cs typeface="+mn-cs"/>
              </a:rPr>
              <a:t>Reports and conference publications listed at the end of this section include test methods, </a:t>
            </a:r>
            <a:r>
              <a:rPr lang="en-US" dirty="0"/>
              <a:t> </a:t>
            </a:r>
            <a:r>
              <a:rPr lang="en-US" sz="1200" b="0" i="0" u="none" strike="noStrike" kern="1200" dirty="0">
                <a:solidFill>
                  <a:schemeClr val="tx1"/>
                </a:solidFill>
                <a:effectLst/>
                <a:latin typeface="+mn-lt"/>
                <a:ea typeface="+mn-ea"/>
                <a:cs typeface="+mn-cs"/>
              </a:rPr>
              <a:t>processing, graphical representations of the data, fits to various models, and discussion of</a:t>
            </a:r>
            <a:r>
              <a:rPr lang="en-US" dirty="0"/>
              <a:t> </a:t>
            </a:r>
            <a:r>
              <a:rPr lang="en-US" sz="1200" b="0" i="0" u="none" strike="noStrike" kern="1200" dirty="0">
                <a:solidFill>
                  <a:schemeClr val="tx1"/>
                </a:solidFill>
                <a:effectLst/>
                <a:latin typeface="+mn-lt"/>
                <a:ea typeface="+mn-ea"/>
                <a:cs typeface="+mn-cs"/>
              </a:rPr>
              <a:t>trends and implications. This version contains tests performed between 3/14/1990 and 3/7/2016</a:t>
            </a:r>
            <a:r>
              <a:rPr lang="en-US" dirty="0"/>
              <a:t> </a:t>
            </a:r>
          </a:p>
        </p:txBody>
      </p:sp>
      <p:sp>
        <p:nvSpPr>
          <p:cNvPr id="4" name="Slide Number Placeholder 3"/>
          <p:cNvSpPr>
            <a:spLocks noGrp="1"/>
          </p:cNvSpPr>
          <p:nvPr>
            <p:ph type="sldNum" sz="quarter" idx="10"/>
          </p:nvPr>
        </p:nvSpPr>
        <p:spPr/>
        <p:txBody>
          <a:bodyPr/>
          <a:lstStyle/>
          <a:p>
            <a:fld id="{7A473258-1595-8545-8A68-896C02A3A85D}" type="slidenum">
              <a:rPr lang="en-US" smtClean="0"/>
              <a:t>11</a:t>
            </a:fld>
            <a:endParaRPr lang="en-US"/>
          </a:p>
        </p:txBody>
      </p:sp>
    </p:spTree>
    <p:extLst>
      <p:ext uri="{BB962C8B-B14F-4D97-AF65-F5344CB8AC3E}">
        <p14:creationId xmlns:p14="http://schemas.microsoft.com/office/powerpoint/2010/main" val="1115005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15</a:t>
            </a:fld>
            <a:endParaRPr lang="en-US"/>
          </a:p>
        </p:txBody>
      </p:sp>
    </p:spTree>
    <p:extLst>
      <p:ext uri="{BB962C8B-B14F-4D97-AF65-F5344CB8AC3E}">
        <p14:creationId xmlns:p14="http://schemas.microsoft.com/office/powerpoint/2010/main" val="10603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SPARQL construct queries take the tabular data from the original data set, and using classes and relations from our ontology file, construct sets of triples that are returned as an RDF file. </a:t>
            </a:r>
          </a:p>
        </p:txBody>
      </p:sp>
      <p:sp>
        <p:nvSpPr>
          <p:cNvPr id="4" name="Slide Number Placeholder 3"/>
          <p:cNvSpPr>
            <a:spLocks noGrp="1"/>
          </p:cNvSpPr>
          <p:nvPr>
            <p:ph type="sldNum" sz="quarter" idx="10"/>
          </p:nvPr>
        </p:nvSpPr>
        <p:spPr/>
        <p:txBody>
          <a:bodyPr/>
          <a:lstStyle/>
          <a:p>
            <a:fld id="{7A473258-1595-8545-8A68-896C02A3A85D}" type="slidenum">
              <a:rPr lang="en-US" smtClean="0"/>
              <a:t>18</a:t>
            </a:fld>
            <a:endParaRPr lang="en-US"/>
          </a:p>
        </p:txBody>
      </p:sp>
    </p:spTree>
    <p:extLst>
      <p:ext uri="{BB962C8B-B14F-4D97-AF65-F5344CB8AC3E}">
        <p14:creationId xmlns:p14="http://schemas.microsoft.com/office/powerpoint/2010/main" val="348628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24</a:t>
            </a:fld>
            <a:endParaRPr lang="en-US"/>
          </a:p>
        </p:txBody>
      </p:sp>
    </p:spTree>
    <p:extLst>
      <p:ext uri="{BB962C8B-B14F-4D97-AF65-F5344CB8AC3E}">
        <p14:creationId xmlns:p14="http://schemas.microsoft.com/office/powerpoint/2010/main" val="1716593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25</a:t>
            </a:fld>
            <a:endParaRPr lang="en-US"/>
          </a:p>
        </p:txBody>
      </p:sp>
    </p:spTree>
    <p:extLst>
      <p:ext uri="{BB962C8B-B14F-4D97-AF65-F5344CB8AC3E}">
        <p14:creationId xmlns:p14="http://schemas.microsoft.com/office/powerpoint/2010/main" val="3107986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CCF7-A8B8-BE49-80FC-DA0A9B122D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C0209B-D60B-9447-843D-7D2CF174A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794623-9F8F-D841-A082-BD5611DBE482}"/>
              </a:ext>
            </a:extLst>
          </p:cNvPr>
          <p:cNvSpPr>
            <a:spLocks noGrp="1"/>
          </p:cNvSpPr>
          <p:nvPr>
            <p:ph type="dt" sz="half" idx="10"/>
          </p:nvPr>
        </p:nvSpPr>
        <p:spPr/>
        <p:txBody>
          <a:bodyPr/>
          <a:lstStyle/>
          <a:p>
            <a:fld id="{D036167C-F753-E54D-A4A1-C8F49C13C940}" type="datetime1">
              <a:rPr lang="en-US" smtClean="0"/>
              <a:t>7/10/18</a:t>
            </a:fld>
            <a:endParaRPr lang="en-US"/>
          </a:p>
        </p:txBody>
      </p:sp>
      <p:sp>
        <p:nvSpPr>
          <p:cNvPr id="5" name="Footer Placeholder 4">
            <a:extLst>
              <a:ext uri="{FF2B5EF4-FFF2-40B4-BE49-F238E27FC236}">
                <a16:creationId xmlns:a16="http://schemas.microsoft.com/office/drawing/2014/main" id="{6CA796C4-A16C-E84B-B75C-76602177B0D2}"/>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4F8A974D-DF2E-8F43-B027-8A669A48E9F9}"/>
              </a:ext>
            </a:extLst>
          </p:cNvPr>
          <p:cNvSpPr>
            <a:spLocks noGrp="1"/>
          </p:cNvSpPr>
          <p:nvPr>
            <p:ph type="sldNum" sz="quarter" idx="12"/>
          </p:nvPr>
        </p:nvSpPr>
        <p:spPr/>
        <p:txBody>
          <a:bodyPr/>
          <a:lstStyle/>
          <a:p>
            <a:r>
              <a:rPr lang="en-US" dirty="0"/>
              <a:t>&lt;#&gt;</a:t>
            </a:r>
          </a:p>
        </p:txBody>
      </p:sp>
    </p:spTree>
    <p:extLst>
      <p:ext uri="{BB962C8B-B14F-4D97-AF65-F5344CB8AC3E}">
        <p14:creationId xmlns:p14="http://schemas.microsoft.com/office/powerpoint/2010/main" val="200915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C2DA-5376-F94D-BD70-E8C4EE9DD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67F0C-52CD-554E-B550-DB88FE7B46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E490D-83B0-EF44-B977-2CA9CBC87D19}"/>
              </a:ext>
            </a:extLst>
          </p:cNvPr>
          <p:cNvSpPr>
            <a:spLocks noGrp="1"/>
          </p:cNvSpPr>
          <p:nvPr>
            <p:ph type="dt" sz="half" idx="10"/>
          </p:nvPr>
        </p:nvSpPr>
        <p:spPr/>
        <p:txBody>
          <a:bodyPr/>
          <a:lstStyle/>
          <a:p>
            <a:fld id="{0BAD72D0-9FEE-C64E-ACA8-D1E8C43C8CE9}" type="datetime1">
              <a:rPr lang="en-US" smtClean="0"/>
              <a:t>7/10/18</a:t>
            </a:fld>
            <a:endParaRPr lang="en-US"/>
          </a:p>
        </p:txBody>
      </p:sp>
      <p:sp>
        <p:nvSpPr>
          <p:cNvPr id="5" name="Footer Placeholder 4">
            <a:extLst>
              <a:ext uri="{FF2B5EF4-FFF2-40B4-BE49-F238E27FC236}">
                <a16:creationId xmlns:a16="http://schemas.microsoft.com/office/drawing/2014/main" id="{DC2F4206-9ED2-5144-9ACC-1BC5EE178E1C}"/>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B2D7EF4E-25F9-5D47-AD02-B6C3DFEB96CF}"/>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50581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489E8-F740-684E-A5A2-685065B0F2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5B8522-77E3-3441-9042-39EB71BBA1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51697-3B65-B548-8CD9-3482CE9E1C0E}"/>
              </a:ext>
            </a:extLst>
          </p:cNvPr>
          <p:cNvSpPr>
            <a:spLocks noGrp="1"/>
          </p:cNvSpPr>
          <p:nvPr>
            <p:ph type="dt" sz="half" idx="10"/>
          </p:nvPr>
        </p:nvSpPr>
        <p:spPr/>
        <p:txBody>
          <a:bodyPr/>
          <a:lstStyle/>
          <a:p>
            <a:fld id="{A40D8353-B4E8-EA43-A0CE-46F2A207A1B1}" type="datetime1">
              <a:rPr lang="en-US" smtClean="0"/>
              <a:t>7/10/18</a:t>
            </a:fld>
            <a:endParaRPr lang="en-US"/>
          </a:p>
        </p:txBody>
      </p:sp>
      <p:sp>
        <p:nvSpPr>
          <p:cNvPr id="5" name="Footer Placeholder 4">
            <a:extLst>
              <a:ext uri="{FF2B5EF4-FFF2-40B4-BE49-F238E27FC236}">
                <a16:creationId xmlns:a16="http://schemas.microsoft.com/office/drawing/2014/main" id="{4536DB7B-8A92-B14C-8EAB-76F9FF4885EB}"/>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F4A35EC9-1A2C-7D49-A9AF-C30C043E7C5C}"/>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8095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FF20-B070-D840-8F4C-ED77E6B95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5EF7F-75E1-C049-B768-9D283D8C9C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30BB1-75CC-9749-B65D-07A99340B920}"/>
              </a:ext>
            </a:extLst>
          </p:cNvPr>
          <p:cNvSpPr>
            <a:spLocks noGrp="1"/>
          </p:cNvSpPr>
          <p:nvPr>
            <p:ph type="dt" sz="half" idx="10"/>
          </p:nvPr>
        </p:nvSpPr>
        <p:spPr/>
        <p:txBody>
          <a:bodyPr/>
          <a:lstStyle/>
          <a:p>
            <a:fld id="{8FC9F981-07D1-2A4E-B84B-7F4C68D9845A}" type="datetime1">
              <a:rPr lang="en-US" smtClean="0"/>
              <a:t>7/10/18</a:t>
            </a:fld>
            <a:endParaRPr lang="en-US"/>
          </a:p>
        </p:txBody>
      </p:sp>
      <p:sp>
        <p:nvSpPr>
          <p:cNvPr id="5" name="Footer Placeholder 4">
            <a:extLst>
              <a:ext uri="{FF2B5EF4-FFF2-40B4-BE49-F238E27FC236}">
                <a16:creationId xmlns:a16="http://schemas.microsoft.com/office/drawing/2014/main" id="{E4A602EF-515C-A64B-94F7-8460D5A76009}"/>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BC9DD3B4-4B15-E546-976E-FD63C6241EED}"/>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42848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130F-FE78-7545-ABCC-F62EB7ABAD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B7004F-D1C8-A441-BF3F-4FA1449DF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D85C4-5D49-2942-A08F-4F95C01901FB}"/>
              </a:ext>
            </a:extLst>
          </p:cNvPr>
          <p:cNvSpPr>
            <a:spLocks noGrp="1"/>
          </p:cNvSpPr>
          <p:nvPr>
            <p:ph type="dt" sz="half" idx="10"/>
          </p:nvPr>
        </p:nvSpPr>
        <p:spPr/>
        <p:txBody>
          <a:bodyPr/>
          <a:lstStyle/>
          <a:p>
            <a:fld id="{6BB31687-38B5-D843-A04F-6ACA6F60A2D0}" type="datetime1">
              <a:rPr lang="en-US" smtClean="0"/>
              <a:t>7/10/18</a:t>
            </a:fld>
            <a:endParaRPr lang="en-US"/>
          </a:p>
        </p:txBody>
      </p:sp>
      <p:sp>
        <p:nvSpPr>
          <p:cNvPr id="5" name="Footer Placeholder 4">
            <a:extLst>
              <a:ext uri="{FF2B5EF4-FFF2-40B4-BE49-F238E27FC236}">
                <a16:creationId xmlns:a16="http://schemas.microsoft.com/office/drawing/2014/main" id="{02403F44-3E34-7B42-9D32-A15BB5849FBA}"/>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53769A3C-2D22-6B4A-97F5-7CE785D80F7C}"/>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4550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4A34-07A4-C047-8151-BB73C8B93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2C459-C7D7-2040-9B30-6A39E1C710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94560-CBE7-1344-96A2-D6D07C4001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224CB-92A8-FF46-864A-E792D5F60134}"/>
              </a:ext>
            </a:extLst>
          </p:cNvPr>
          <p:cNvSpPr>
            <a:spLocks noGrp="1"/>
          </p:cNvSpPr>
          <p:nvPr>
            <p:ph type="dt" sz="half" idx="10"/>
          </p:nvPr>
        </p:nvSpPr>
        <p:spPr/>
        <p:txBody>
          <a:bodyPr/>
          <a:lstStyle/>
          <a:p>
            <a:fld id="{012AC312-00E9-6043-8337-FC01E2F98F66}" type="datetime1">
              <a:rPr lang="en-US" smtClean="0"/>
              <a:t>7/10/18</a:t>
            </a:fld>
            <a:endParaRPr lang="en-US"/>
          </a:p>
        </p:txBody>
      </p:sp>
      <p:sp>
        <p:nvSpPr>
          <p:cNvPr id="6" name="Footer Placeholder 5">
            <a:extLst>
              <a:ext uri="{FF2B5EF4-FFF2-40B4-BE49-F238E27FC236}">
                <a16:creationId xmlns:a16="http://schemas.microsoft.com/office/drawing/2014/main" id="{A864860B-C1FD-7D43-A1AD-D87AADF6BD90}"/>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850714C9-D4FE-7E4A-86A0-1853AE22887A}"/>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28499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E245-8612-0349-8CD1-6E0118ACFB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185CA2-326D-D34A-900B-795B5A983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05DCA7-CF8B-3844-B271-273A60D6C8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345DD9-CF50-3C49-858C-7BAE58BA3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41489D-6398-BF48-897F-DE2E645060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6A42F7-C271-444C-87D5-87E87069780E}"/>
              </a:ext>
            </a:extLst>
          </p:cNvPr>
          <p:cNvSpPr>
            <a:spLocks noGrp="1"/>
          </p:cNvSpPr>
          <p:nvPr>
            <p:ph type="dt" sz="half" idx="10"/>
          </p:nvPr>
        </p:nvSpPr>
        <p:spPr/>
        <p:txBody>
          <a:bodyPr/>
          <a:lstStyle/>
          <a:p>
            <a:fld id="{EA660EED-970D-AB42-9931-63B21955125B}" type="datetime1">
              <a:rPr lang="en-US" smtClean="0"/>
              <a:t>7/10/18</a:t>
            </a:fld>
            <a:endParaRPr lang="en-US"/>
          </a:p>
        </p:txBody>
      </p:sp>
      <p:sp>
        <p:nvSpPr>
          <p:cNvPr id="8" name="Footer Placeholder 7">
            <a:extLst>
              <a:ext uri="{FF2B5EF4-FFF2-40B4-BE49-F238E27FC236}">
                <a16:creationId xmlns:a16="http://schemas.microsoft.com/office/drawing/2014/main" id="{0F57F6CB-A7F7-AD42-99EE-ABA8F2B75F86}"/>
              </a:ext>
            </a:extLst>
          </p:cNvPr>
          <p:cNvSpPr>
            <a:spLocks noGrp="1"/>
          </p:cNvSpPr>
          <p:nvPr>
            <p:ph type="ftr" sz="quarter" idx="11"/>
          </p:nvPr>
        </p:nvSpPr>
        <p:spPr/>
        <p:txBody>
          <a:bodyPr/>
          <a:lstStyle/>
          <a:p>
            <a:r>
              <a:rPr lang="en-US"/>
              <a:t>1</a:t>
            </a:r>
          </a:p>
        </p:txBody>
      </p:sp>
      <p:sp>
        <p:nvSpPr>
          <p:cNvPr id="9" name="Slide Number Placeholder 8">
            <a:extLst>
              <a:ext uri="{FF2B5EF4-FFF2-40B4-BE49-F238E27FC236}">
                <a16:creationId xmlns:a16="http://schemas.microsoft.com/office/drawing/2014/main" id="{C9356B9A-B3CC-EF4E-B087-C9B9BEBCE72D}"/>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37882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3436-91DC-E841-AB18-7CEA521C37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F8D18A-B08C-A944-9010-91217EAA0345}"/>
              </a:ext>
            </a:extLst>
          </p:cNvPr>
          <p:cNvSpPr>
            <a:spLocks noGrp="1"/>
          </p:cNvSpPr>
          <p:nvPr>
            <p:ph type="dt" sz="half" idx="10"/>
          </p:nvPr>
        </p:nvSpPr>
        <p:spPr/>
        <p:txBody>
          <a:bodyPr/>
          <a:lstStyle/>
          <a:p>
            <a:fld id="{23298975-BB6D-0744-874A-24ED530AEE21}" type="datetime1">
              <a:rPr lang="en-US" smtClean="0"/>
              <a:t>7/10/18</a:t>
            </a:fld>
            <a:endParaRPr lang="en-US"/>
          </a:p>
        </p:txBody>
      </p:sp>
      <p:sp>
        <p:nvSpPr>
          <p:cNvPr id="4" name="Footer Placeholder 3">
            <a:extLst>
              <a:ext uri="{FF2B5EF4-FFF2-40B4-BE49-F238E27FC236}">
                <a16:creationId xmlns:a16="http://schemas.microsoft.com/office/drawing/2014/main" id="{87B26A3A-6566-424E-A75B-4CFEB003C5F8}"/>
              </a:ext>
            </a:extLst>
          </p:cNvPr>
          <p:cNvSpPr>
            <a:spLocks noGrp="1"/>
          </p:cNvSpPr>
          <p:nvPr>
            <p:ph type="ftr" sz="quarter" idx="11"/>
          </p:nvPr>
        </p:nvSpPr>
        <p:spPr/>
        <p:txBody>
          <a:bodyPr/>
          <a:lstStyle/>
          <a:p>
            <a:r>
              <a:rPr lang="en-US"/>
              <a:t>1</a:t>
            </a:r>
          </a:p>
        </p:txBody>
      </p:sp>
      <p:sp>
        <p:nvSpPr>
          <p:cNvPr id="5" name="Slide Number Placeholder 4">
            <a:extLst>
              <a:ext uri="{FF2B5EF4-FFF2-40B4-BE49-F238E27FC236}">
                <a16:creationId xmlns:a16="http://schemas.microsoft.com/office/drawing/2014/main" id="{D054B699-6D5D-A741-9D27-BDCC9DEA33F0}"/>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3758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FF7AE-9428-4449-84C0-5335631215AA}"/>
              </a:ext>
            </a:extLst>
          </p:cNvPr>
          <p:cNvSpPr>
            <a:spLocks noGrp="1"/>
          </p:cNvSpPr>
          <p:nvPr>
            <p:ph type="dt" sz="half" idx="10"/>
          </p:nvPr>
        </p:nvSpPr>
        <p:spPr/>
        <p:txBody>
          <a:bodyPr/>
          <a:lstStyle/>
          <a:p>
            <a:fld id="{4FE87FC3-0E30-634C-9E50-299665EC8D3F}" type="datetime1">
              <a:rPr lang="en-US" smtClean="0"/>
              <a:t>7/10/18</a:t>
            </a:fld>
            <a:endParaRPr lang="en-US"/>
          </a:p>
        </p:txBody>
      </p:sp>
      <p:sp>
        <p:nvSpPr>
          <p:cNvPr id="3" name="Footer Placeholder 2">
            <a:extLst>
              <a:ext uri="{FF2B5EF4-FFF2-40B4-BE49-F238E27FC236}">
                <a16:creationId xmlns:a16="http://schemas.microsoft.com/office/drawing/2014/main" id="{AFA6F9BC-DB4A-6540-82A7-383062EE68C7}"/>
              </a:ext>
            </a:extLst>
          </p:cNvPr>
          <p:cNvSpPr>
            <a:spLocks noGrp="1"/>
          </p:cNvSpPr>
          <p:nvPr>
            <p:ph type="ftr" sz="quarter" idx="11"/>
          </p:nvPr>
        </p:nvSpPr>
        <p:spPr/>
        <p:txBody>
          <a:bodyPr/>
          <a:lstStyle/>
          <a:p>
            <a:r>
              <a:rPr lang="en-US"/>
              <a:t>1</a:t>
            </a:r>
          </a:p>
        </p:txBody>
      </p:sp>
      <p:sp>
        <p:nvSpPr>
          <p:cNvPr id="4" name="Slide Number Placeholder 3">
            <a:extLst>
              <a:ext uri="{FF2B5EF4-FFF2-40B4-BE49-F238E27FC236}">
                <a16:creationId xmlns:a16="http://schemas.microsoft.com/office/drawing/2014/main" id="{62847156-D53D-9A47-B2FF-6368BAD922D3}"/>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95298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8FAB-F63A-C047-A3A2-99870B874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E250F-757F-784E-B4DC-4169C7025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39852-5A72-6D4B-979D-69D43E570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C957FE-CE4C-C848-AC85-2DCABB28606B}"/>
              </a:ext>
            </a:extLst>
          </p:cNvPr>
          <p:cNvSpPr>
            <a:spLocks noGrp="1"/>
          </p:cNvSpPr>
          <p:nvPr>
            <p:ph type="dt" sz="half" idx="10"/>
          </p:nvPr>
        </p:nvSpPr>
        <p:spPr/>
        <p:txBody>
          <a:bodyPr/>
          <a:lstStyle/>
          <a:p>
            <a:fld id="{72824B4C-DB56-2842-A2B7-447634B0F371}" type="datetime1">
              <a:rPr lang="en-US" smtClean="0"/>
              <a:t>7/10/18</a:t>
            </a:fld>
            <a:endParaRPr lang="en-US"/>
          </a:p>
        </p:txBody>
      </p:sp>
      <p:sp>
        <p:nvSpPr>
          <p:cNvPr id="6" name="Footer Placeholder 5">
            <a:extLst>
              <a:ext uri="{FF2B5EF4-FFF2-40B4-BE49-F238E27FC236}">
                <a16:creationId xmlns:a16="http://schemas.microsoft.com/office/drawing/2014/main" id="{E6AB4DC7-5118-1047-87F1-4824FDDD715C}"/>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DB7AA291-EC74-1C44-82CE-273DB80C6738}"/>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64181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63E6-4F1A-8044-A658-180E873BA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36C4F2-FBD4-1A4B-80D4-EF59C96C1C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B3E431-08A3-E946-8D5B-8D9D63F7D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788010-8A8F-374B-B09A-0BCF97AF3B28}"/>
              </a:ext>
            </a:extLst>
          </p:cNvPr>
          <p:cNvSpPr>
            <a:spLocks noGrp="1"/>
          </p:cNvSpPr>
          <p:nvPr>
            <p:ph type="dt" sz="half" idx="10"/>
          </p:nvPr>
        </p:nvSpPr>
        <p:spPr/>
        <p:txBody>
          <a:bodyPr/>
          <a:lstStyle/>
          <a:p>
            <a:fld id="{4948071D-4087-154B-850C-020A6F90CED7}" type="datetime1">
              <a:rPr lang="en-US" smtClean="0"/>
              <a:t>7/10/18</a:t>
            </a:fld>
            <a:endParaRPr lang="en-US"/>
          </a:p>
        </p:txBody>
      </p:sp>
      <p:sp>
        <p:nvSpPr>
          <p:cNvPr id="6" name="Footer Placeholder 5">
            <a:extLst>
              <a:ext uri="{FF2B5EF4-FFF2-40B4-BE49-F238E27FC236}">
                <a16:creationId xmlns:a16="http://schemas.microsoft.com/office/drawing/2014/main" id="{46C45D2E-3B3A-D240-952D-83E96B3B02D5}"/>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F76EA8F9-9370-3542-A07D-779E164FFB99}"/>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26538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EF9B1-1293-AB4C-86E3-C0A279127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9934C-2F4D-FC43-AA0D-7AE933FE4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81BD5-A251-414C-A188-FB0C1BDE6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D4383-0FE8-F74A-A2DD-36AAB2B8E874}" type="datetime1">
              <a:rPr lang="en-US" smtClean="0"/>
              <a:t>7/10/18</a:t>
            </a:fld>
            <a:endParaRPr lang="en-US"/>
          </a:p>
        </p:txBody>
      </p:sp>
      <p:sp>
        <p:nvSpPr>
          <p:cNvPr id="5" name="Footer Placeholder 4">
            <a:extLst>
              <a:ext uri="{FF2B5EF4-FFF2-40B4-BE49-F238E27FC236}">
                <a16:creationId xmlns:a16="http://schemas.microsoft.com/office/drawing/2014/main" id="{ADDA92B2-EC0D-214A-B33B-EF48CAFDF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a:extLst>
              <a:ext uri="{FF2B5EF4-FFF2-40B4-BE49-F238E27FC236}">
                <a16:creationId xmlns:a16="http://schemas.microsoft.com/office/drawing/2014/main" id="{A352AAF3-AB24-5942-9DA6-70E828BE0B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99A6-78BD-614A-B8C8-E87F764890DD}" type="slidenum">
              <a:rPr lang="en-US" smtClean="0"/>
              <a:t>‹#›</a:t>
            </a:fld>
            <a:endParaRPr lang="en-US"/>
          </a:p>
        </p:txBody>
      </p:sp>
    </p:spTree>
    <p:extLst>
      <p:ext uri="{BB962C8B-B14F-4D97-AF65-F5344CB8AC3E}">
        <p14:creationId xmlns:p14="http://schemas.microsoft.com/office/powerpoint/2010/main" val="2251088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mmonCoreOntology" TargetMode="External"/><Relationship Id="rId2" Type="http://schemas.openxmlformats.org/officeDocument/2006/relationships/hyperlink" Target="https://github.com/NCOR-US/CHAMP" TargetMode="External"/><Relationship Id="rId1" Type="http://schemas.openxmlformats.org/officeDocument/2006/relationships/slideLayout" Target="../slideLayouts/slideLayout1.xml"/><Relationship Id="rId5" Type="http://schemas.openxmlformats.org/officeDocument/2006/relationships/hyperlink" Target="https://www.topquadrant.com/tools/ide-topbraid-composer-maestro-edition/" TargetMode="External"/><Relationship Id="rId4" Type="http://schemas.openxmlformats.org/officeDocument/2006/relationships/hyperlink" Target="https://github.com/BFO-ontology"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NCOR-US/WindTurbineProject"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93718" y="4556124"/>
            <a:ext cx="6350000" cy="2301875"/>
          </a:xfrm>
          <a:prstGeom prst="rect">
            <a:avLst/>
          </a:prstGeom>
        </p:spPr>
      </p:pic>
      <p:sp>
        <p:nvSpPr>
          <p:cNvPr id="7" name="Rectangle 6"/>
          <p:cNvSpPr/>
          <p:nvPr/>
        </p:nvSpPr>
        <p:spPr>
          <a:xfrm>
            <a:off x="591459" y="4947543"/>
            <a:ext cx="3947882" cy="1754326"/>
          </a:xfrm>
          <a:prstGeom prst="rect">
            <a:avLst/>
          </a:prstGeom>
        </p:spPr>
        <p:txBody>
          <a:bodyPr wrap="square">
            <a:spAutoFit/>
          </a:bodyPr>
          <a:lstStyle/>
          <a:p>
            <a:r>
              <a:rPr lang="en-US" sz="5400" dirty="0">
                <a:solidFill>
                  <a:schemeClr val="tx2">
                    <a:lumMod val="60000"/>
                    <a:lumOff val="40000"/>
                  </a:schemeClr>
                </a:solidFill>
              </a:rPr>
              <a:t>funding provided by</a:t>
            </a:r>
          </a:p>
        </p:txBody>
      </p:sp>
      <p:pic>
        <p:nvPicPr>
          <p:cNvPr id="6" name="Picture 5">
            <a:extLst>
              <a:ext uri="{FF2B5EF4-FFF2-40B4-BE49-F238E27FC236}">
                <a16:creationId xmlns:a16="http://schemas.microsoft.com/office/drawing/2014/main" id="{2D93E10D-5885-B147-8B91-C6DD21C84CF0}"/>
              </a:ext>
            </a:extLst>
          </p:cNvPr>
          <p:cNvPicPr>
            <a:picLocks noChangeAspect="1"/>
          </p:cNvPicPr>
          <p:nvPr/>
        </p:nvPicPr>
        <p:blipFill>
          <a:blip r:embed="rId4">
            <a:alphaModFix amt="55000"/>
          </a:blip>
          <a:stretch>
            <a:fillRect/>
          </a:stretch>
        </p:blipFill>
        <p:spPr>
          <a:xfrm>
            <a:off x="0" y="-66436"/>
            <a:ext cx="12192000" cy="4622560"/>
          </a:xfrm>
          <a:prstGeom prst="rect">
            <a:avLst/>
          </a:prstGeom>
        </p:spPr>
      </p:pic>
      <p:sp>
        <p:nvSpPr>
          <p:cNvPr id="4" name="Rectangle 3"/>
          <p:cNvSpPr/>
          <p:nvPr/>
        </p:nvSpPr>
        <p:spPr>
          <a:xfrm>
            <a:off x="2480288" y="193475"/>
            <a:ext cx="10864947" cy="3139321"/>
          </a:xfrm>
          <a:prstGeom prst="rect">
            <a:avLst/>
          </a:prstGeom>
        </p:spPr>
        <p:txBody>
          <a:bodyPr wrap="square">
            <a:spAutoFit/>
          </a:bodyPr>
          <a:lstStyle/>
          <a:p>
            <a:r>
              <a:rPr lang="en-US" sz="6600" b="1" dirty="0">
                <a:latin typeface="Garamond" panose="02020404030301010803" pitchFamily="18" charset="0"/>
              </a:rPr>
              <a:t>Wind Turbine Project</a:t>
            </a:r>
          </a:p>
          <a:p>
            <a:endParaRPr lang="en-US" sz="6600" b="1" dirty="0">
              <a:latin typeface="Garamond" panose="02020404030301010803" pitchFamily="18" charset="0"/>
            </a:endParaRPr>
          </a:p>
          <a:p>
            <a:endParaRPr lang="en-US" sz="6600" b="1" dirty="0">
              <a:latin typeface="Garamond" panose="02020404030301010803" pitchFamily="18" charset="0"/>
            </a:endParaRPr>
          </a:p>
        </p:txBody>
      </p:sp>
    </p:spTree>
    <p:extLst>
      <p:ext uri="{BB962C8B-B14F-4D97-AF65-F5344CB8AC3E}">
        <p14:creationId xmlns:p14="http://schemas.microsoft.com/office/powerpoint/2010/main" val="160664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7ABA-3F69-D649-A287-5F4CAE3B7D98}"/>
              </a:ext>
            </a:extLst>
          </p:cNvPr>
          <p:cNvSpPr/>
          <p:nvPr/>
        </p:nvSpPr>
        <p:spPr>
          <a:xfrm>
            <a:off x="1271337" y="2076997"/>
            <a:ext cx="9649326" cy="1569660"/>
          </a:xfrm>
          <a:prstGeom prst="rect">
            <a:avLst/>
          </a:prstGeom>
        </p:spPr>
        <p:txBody>
          <a:bodyPr wrap="square">
            <a:spAutoFit/>
          </a:bodyPr>
          <a:lstStyle/>
          <a:p>
            <a:pPr marL="457200" marR="0">
              <a:spcBef>
                <a:spcPts val="0"/>
              </a:spcBef>
              <a:spcAft>
                <a:spcPts val="0"/>
              </a:spcAft>
            </a:pPr>
            <a:r>
              <a:rPr lang="en-US" sz="3200" i="1" dirty="0">
                <a:latin typeface="Garamond" panose="02020404030301010803" pitchFamily="18" charset="0"/>
                <a:ea typeface="Times New Roman" panose="02020603050405020304" pitchFamily="18" charset="0"/>
                <a:cs typeface="Arial" panose="020B0604020202020204" pitchFamily="34" charset="0"/>
              </a:rPr>
              <a:t>As a wind turbine blade engineer, I want to use machine learning to recommend optimum composite material designs so that I can deliver maximum performance within environmental constraints.</a:t>
            </a:r>
            <a:endParaRPr lang="en-US" sz="3200" dirty="0">
              <a:effectLst/>
            </a:endParaRPr>
          </a:p>
        </p:txBody>
      </p:sp>
      <p:sp>
        <p:nvSpPr>
          <p:cNvPr id="5" name="Rectangle 4">
            <a:extLst>
              <a:ext uri="{FF2B5EF4-FFF2-40B4-BE49-F238E27FC236}">
                <a16:creationId xmlns:a16="http://schemas.microsoft.com/office/drawing/2014/main" id="{2E90C00D-5157-8D47-B60C-5F07753301D6}"/>
              </a:ext>
            </a:extLst>
          </p:cNvPr>
          <p:cNvSpPr/>
          <p:nvPr/>
        </p:nvSpPr>
        <p:spPr>
          <a:xfrm>
            <a:off x="0" y="16933"/>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TextBox 2">
            <a:extLst>
              <a:ext uri="{FF2B5EF4-FFF2-40B4-BE49-F238E27FC236}">
                <a16:creationId xmlns:a16="http://schemas.microsoft.com/office/drawing/2014/main" id="{3100480A-1A0E-924B-A9F2-DF4AB9CB6AB8}"/>
              </a:ext>
            </a:extLst>
          </p:cNvPr>
          <p:cNvSpPr txBox="1"/>
          <p:nvPr/>
        </p:nvSpPr>
        <p:spPr>
          <a:xfrm>
            <a:off x="851338" y="693683"/>
            <a:ext cx="4950372" cy="769441"/>
          </a:xfrm>
          <a:prstGeom prst="rect">
            <a:avLst/>
          </a:prstGeom>
          <a:noFill/>
        </p:spPr>
        <p:txBody>
          <a:bodyPr wrap="square" rtlCol="0">
            <a:spAutoFit/>
          </a:bodyPr>
          <a:lstStyle/>
          <a:p>
            <a:r>
              <a:rPr lang="en-US" sz="4400" dirty="0">
                <a:latin typeface="Garamond" panose="02020404030301010803" pitchFamily="18" charset="0"/>
              </a:rPr>
              <a:t>Use Case</a:t>
            </a:r>
          </a:p>
        </p:txBody>
      </p:sp>
    </p:spTree>
    <p:extLst>
      <p:ext uri="{BB962C8B-B14F-4D97-AF65-F5344CB8AC3E}">
        <p14:creationId xmlns:p14="http://schemas.microsoft.com/office/powerpoint/2010/main" val="384129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7E0F6FD7-7A51-CB40-8085-C0432504DEED}"/>
              </a:ext>
            </a:extLst>
          </p:cNvPr>
          <p:cNvSpPr/>
          <p:nvPr/>
        </p:nvSpPr>
        <p:spPr>
          <a:xfrm>
            <a:off x="190500" y="5480735"/>
            <a:ext cx="11747500" cy="830997"/>
          </a:xfrm>
          <a:prstGeom prst="rect">
            <a:avLst/>
          </a:prstGeom>
        </p:spPr>
        <p:txBody>
          <a:bodyPr wrap="square">
            <a:spAutoFit/>
          </a:bodyPr>
          <a:lstStyle/>
          <a:p>
            <a:r>
              <a:rPr lang="en-US" sz="2400" b="1" dirty="0">
                <a:latin typeface="Garamond" panose="02020404030301010803" pitchFamily="18" charset="0"/>
                <a:ea typeface="SimSun" panose="02010600030101010101" pitchFamily="2" charset="-122"/>
                <a:cs typeface="Tahoma" panose="020B0604030504040204" pitchFamily="34" charset="0"/>
              </a:rPr>
              <a:t>The database for wind turbine blade materials data at Sandia National Lab at Montana State University is available here:</a:t>
            </a:r>
            <a:r>
              <a:rPr lang="en-US" sz="2400" b="1" dirty="0">
                <a:latin typeface="Garamond" panose="02020404030301010803" pitchFamily="18" charset="0"/>
              </a:rPr>
              <a:t> </a:t>
            </a:r>
          </a:p>
        </p:txBody>
      </p:sp>
      <p:sp>
        <p:nvSpPr>
          <p:cNvPr id="5" name="Rectangle 4">
            <a:extLst>
              <a:ext uri="{FF2B5EF4-FFF2-40B4-BE49-F238E27FC236}">
                <a16:creationId xmlns:a16="http://schemas.microsoft.com/office/drawing/2014/main" id="{B5A596E6-5674-3149-9129-BCD1ACD7BBE2}"/>
              </a:ext>
            </a:extLst>
          </p:cNvPr>
          <p:cNvSpPr/>
          <p:nvPr/>
        </p:nvSpPr>
        <p:spPr>
          <a:xfrm>
            <a:off x="190500" y="6375126"/>
            <a:ext cx="12001500" cy="338554"/>
          </a:xfrm>
          <a:prstGeom prst="rect">
            <a:avLst/>
          </a:prstGeom>
        </p:spPr>
        <p:txBody>
          <a:bodyPr wrap="square">
            <a:spAutoFit/>
          </a:bodyPr>
          <a:lstStyle/>
          <a:p>
            <a:r>
              <a:rPr lang="en-US" sz="1600" dirty="0"/>
              <a:t>http://</a:t>
            </a:r>
            <a:r>
              <a:rPr lang="en-US" sz="1600" dirty="0" err="1"/>
              <a:t>energy.sandia.gov</a:t>
            </a:r>
            <a:r>
              <a:rPr lang="en-US" sz="1600" dirty="0"/>
              <a:t>/energy/renewable-energy/water-power/technology-development/advanced-materials/</a:t>
            </a:r>
            <a:r>
              <a:rPr lang="en-US" sz="1600" dirty="0" err="1"/>
              <a:t>mhk</a:t>
            </a:r>
            <a:r>
              <a:rPr lang="en-US" sz="1600" dirty="0"/>
              <a:t>-materials-database/</a:t>
            </a:r>
          </a:p>
        </p:txBody>
      </p:sp>
      <p:pic>
        <p:nvPicPr>
          <p:cNvPr id="8" name="Picture 7">
            <a:extLst>
              <a:ext uri="{FF2B5EF4-FFF2-40B4-BE49-F238E27FC236}">
                <a16:creationId xmlns:a16="http://schemas.microsoft.com/office/drawing/2014/main" id="{FFDC325F-37A4-F64E-867F-705EBAF92DE9}"/>
              </a:ext>
            </a:extLst>
          </p:cNvPr>
          <p:cNvPicPr>
            <a:picLocks noChangeAspect="1"/>
          </p:cNvPicPr>
          <p:nvPr/>
        </p:nvPicPr>
        <p:blipFill>
          <a:blip r:embed="rId3"/>
          <a:stretch>
            <a:fillRect/>
          </a:stretch>
        </p:blipFill>
        <p:spPr>
          <a:xfrm>
            <a:off x="605641" y="504828"/>
            <a:ext cx="10081778" cy="4803442"/>
          </a:xfrm>
          <a:prstGeom prst="rect">
            <a:avLst/>
          </a:prstGeom>
        </p:spPr>
      </p:pic>
    </p:spTree>
    <p:extLst>
      <p:ext uri="{BB962C8B-B14F-4D97-AF65-F5344CB8AC3E}">
        <p14:creationId xmlns:p14="http://schemas.microsoft.com/office/powerpoint/2010/main" val="5624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32" y="1795272"/>
            <a:ext cx="1722120" cy="847447"/>
          </a:xfrm>
        </p:spPr>
        <p:txBody>
          <a:bodyPr>
            <a:normAutofit/>
          </a:bodyPr>
          <a:lstStyle/>
          <a:p>
            <a:pPr algn="ctr"/>
            <a:r>
              <a:rPr lang="en-US" sz="1600" dirty="0"/>
              <a:t>Blade Design Parameter</a:t>
            </a:r>
          </a:p>
        </p:txBody>
      </p:sp>
      <p:sp>
        <p:nvSpPr>
          <p:cNvPr id="3" name="Content Placeholder 2"/>
          <p:cNvSpPr>
            <a:spLocks noGrp="1"/>
          </p:cNvSpPr>
          <p:nvPr>
            <p:ph idx="1"/>
          </p:nvPr>
        </p:nvSpPr>
        <p:spPr>
          <a:xfrm>
            <a:off x="2081784" y="704387"/>
            <a:ext cx="2261616" cy="3123470"/>
          </a:xfrm>
        </p:spPr>
        <p:txBody>
          <a:bodyPr>
            <a:noAutofit/>
          </a:bodyPr>
          <a:lstStyle/>
          <a:p>
            <a:r>
              <a:rPr lang="en-US" sz="1600" dirty="0"/>
              <a:t>Beam Length</a:t>
            </a:r>
          </a:p>
          <a:p>
            <a:r>
              <a:rPr lang="en-US" sz="1600" dirty="0"/>
              <a:t>Beam Width</a:t>
            </a:r>
          </a:p>
          <a:p>
            <a:r>
              <a:rPr lang="en-US" sz="1600" dirty="0"/>
              <a:t>Beam Height</a:t>
            </a:r>
          </a:p>
          <a:p>
            <a:r>
              <a:rPr lang="en-US" sz="1600" dirty="0"/>
              <a:t>Beam Inside Width</a:t>
            </a:r>
          </a:p>
          <a:p>
            <a:r>
              <a:rPr lang="en-US" sz="1600" dirty="0"/>
              <a:t>Beam Inside Height</a:t>
            </a:r>
          </a:p>
          <a:p>
            <a:r>
              <a:rPr lang="en-US" sz="1600" dirty="0"/>
              <a:t>Flange Thickness</a:t>
            </a:r>
          </a:p>
          <a:p>
            <a:r>
              <a:rPr lang="en-US" sz="1600" dirty="0"/>
              <a:t>Web Thickness</a:t>
            </a:r>
          </a:p>
          <a:p>
            <a:r>
              <a:rPr lang="en-US" sz="1600" dirty="0"/>
              <a:t>Radius</a:t>
            </a:r>
          </a:p>
          <a:p>
            <a:r>
              <a:rPr lang="en-US" sz="1600" dirty="0"/>
              <a:t>Inner Radius</a:t>
            </a:r>
          </a:p>
        </p:txBody>
      </p:sp>
      <p:sp>
        <p:nvSpPr>
          <p:cNvPr id="4" name="TextBox 3"/>
          <p:cNvSpPr txBox="1"/>
          <p:nvPr/>
        </p:nvSpPr>
        <p:spPr>
          <a:xfrm>
            <a:off x="4523232" y="471833"/>
            <a:ext cx="458419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Beam Cross Section Area</a:t>
            </a:r>
          </a:p>
          <a:p>
            <a:pPr marL="742950" lvl="1" indent="-285750">
              <a:buFont typeface="Arial" panose="020B0604020202020204" pitchFamily="34" charset="0"/>
              <a:buChar char="•"/>
            </a:pPr>
            <a:r>
              <a:rPr lang="en-US" sz="1600" dirty="0"/>
              <a:t>Solid Rectangle Beam Cross Section Area</a:t>
            </a:r>
          </a:p>
          <a:p>
            <a:pPr marL="742950" lvl="1" indent="-285750">
              <a:buFont typeface="Arial" panose="020B0604020202020204" pitchFamily="34" charset="0"/>
              <a:buChar char="•"/>
            </a:pPr>
            <a:r>
              <a:rPr lang="en-US" sz="1600" dirty="0"/>
              <a:t>I-Beam Cross Section Area</a:t>
            </a:r>
          </a:p>
          <a:p>
            <a:pPr marL="742950" lvl="1" indent="-285750">
              <a:buFont typeface="Arial" panose="020B0604020202020204" pitchFamily="34" charset="0"/>
              <a:buChar char="•"/>
            </a:pPr>
            <a:r>
              <a:rPr lang="en-US" sz="1600" dirty="0"/>
              <a:t>Hollow Rectangle Beam Cross Section Area</a:t>
            </a:r>
          </a:p>
          <a:p>
            <a:pPr marL="742950" lvl="1" indent="-285750">
              <a:buFont typeface="Arial" panose="020B0604020202020204" pitchFamily="34" charset="0"/>
              <a:buChar char="•"/>
            </a:pPr>
            <a:r>
              <a:rPr lang="en-US" sz="1600" dirty="0"/>
              <a:t>Hollow Circle Beam Cross Section Area</a:t>
            </a:r>
          </a:p>
        </p:txBody>
      </p:sp>
      <p:sp>
        <p:nvSpPr>
          <p:cNvPr id="6" name="TextBox 5"/>
          <p:cNvSpPr txBox="1"/>
          <p:nvPr/>
        </p:nvSpPr>
        <p:spPr>
          <a:xfrm>
            <a:off x="4523232" y="1682975"/>
            <a:ext cx="466648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Moment of Inertia X</a:t>
            </a:r>
          </a:p>
          <a:p>
            <a:pPr marL="742950" lvl="1" indent="-285750">
              <a:buFont typeface="Arial" panose="020B0604020202020204" pitchFamily="34" charset="0"/>
              <a:buChar char="•"/>
            </a:pPr>
            <a:r>
              <a:rPr lang="en-US" sz="1600" dirty="0"/>
              <a:t>Solid Rectangle Beam Moment of Inertia X</a:t>
            </a:r>
          </a:p>
          <a:p>
            <a:pPr marL="742950" lvl="1" indent="-285750">
              <a:buFont typeface="Arial" panose="020B0604020202020204" pitchFamily="34" charset="0"/>
              <a:buChar char="•"/>
            </a:pPr>
            <a:r>
              <a:rPr lang="en-US" sz="1600" dirty="0"/>
              <a:t>I-Beam Moment of Inertia X</a:t>
            </a:r>
          </a:p>
          <a:p>
            <a:pPr marL="742950" lvl="1" indent="-285750">
              <a:buFont typeface="Arial" panose="020B0604020202020204" pitchFamily="34" charset="0"/>
              <a:buChar char="•"/>
            </a:pPr>
            <a:r>
              <a:rPr lang="en-US" sz="1600" dirty="0"/>
              <a:t>Hollow Rectangle Beam Moment of Inertia X</a:t>
            </a:r>
          </a:p>
          <a:p>
            <a:pPr marL="742950" lvl="1" indent="-285750">
              <a:buFont typeface="Arial" panose="020B0604020202020204" pitchFamily="34" charset="0"/>
              <a:buChar char="•"/>
            </a:pPr>
            <a:r>
              <a:rPr lang="en-US" sz="1600" dirty="0"/>
              <a:t>Hollow Circle Beam Moment of Inertia X</a:t>
            </a:r>
          </a:p>
        </p:txBody>
      </p:sp>
      <p:sp>
        <p:nvSpPr>
          <p:cNvPr id="8" name="Title 1"/>
          <p:cNvSpPr txBox="1">
            <a:spLocks/>
          </p:cNvSpPr>
          <p:nvPr/>
        </p:nvSpPr>
        <p:spPr>
          <a:xfrm>
            <a:off x="179832" y="5606898"/>
            <a:ext cx="1722120" cy="847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Material Parameter</a:t>
            </a:r>
          </a:p>
        </p:txBody>
      </p:sp>
      <p:sp>
        <p:nvSpPr>
          <p:cNvPr id="9" name="Title 1"/>
          <p:cNvSpPr txBox="1">
            <a:spLocks/>
          </p:cNvSpPr>
          <p:nvPr/>
        </p:nvSpPr>
        <p:spPr>
          <a:xfrm>
            <a:off x="179832" y="4672406"/>
            <a:ext cx="1722120" cy="451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Process Parameter</a:t>
            </a:r>
          </a:p>
        </p:txBody>
      </p:sp>
      <p:sp>
        <p:nvSpPr>
          <p:cNvPr id="10" name="TextBox 9"/>
          <p:cNvSpPr txBox="1"/>
          <p:nvPr/>
        </p:nvSpPr>
        <p:spPr>
          <a:xfrm>
            <a:off x="10052304" y="2057944"/>
            <a:ext cx="1935480" cy="584775"/>
          </a:xfrm>
          <a:prstGeom prst="rect">
            <a:avLst/>
          </a:prstGeom>
          <a:noFill/>
        </p:spPr>
        <p:txBody>
          <a:bodyPr wrap="square" rtlCol="0">
            <a:spAutoFit/>
          </a:bodyPr>
          <a:lstStyle/>
          <a:p>
            <a:pPr algn="ctr"/>
            <a:r>
              <a:rPr lang="en-US" sz="1600" b="1" dirty="0"/>
              <a:t>Beam Maximum Deflection</a:t>
            </a:r>
          </a:p>
        </p:txBody>
      </p:sp>
      <p:sp>
        <p:nvSpPr>
          <p:cNvPr id="11" name="Content Placeholder 2"/>
          <p:cNvSpPr txBox="1">
            <a:spLocks/>
          </p:cNvSpPr>
          <p:nvPr/>
        </p:nvSpPr>
        <p:spPr>
          <a:xfrm>
            <a:off x="2081784" y="4565981"/>
            <a:ext cx="2563368" cy="664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Beam Tip Uniform Load</a:t>
            </a:r>
          </a:p>
          <a:p>
            <a:r>
              <a:rPr lang="en-US" sz="1600" b="1" dirty="0"/>
              <a:t>Beam Root Uniform Load</a:t>
            </a:r>
          </a:p>
        </p:txBody>
      </p:sp>
      <p:sp>
        <p:nvSpPr>
          <p:cNvPr id="12" name="Content Placeholder 2"/>
          <p:cNvSpPr txBox="1">
            <a:spLocks/>
          </p:cNvSpPr>
          <p:nvPr/>
        </p:nvSpPr>
        <p:spPr>
          <a:xfrm>
            <a:off x="2081784" y="5867554"/>
            <a:ext cx="2261616" cy="326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Modulus of Elasticity</a:t>
            </a:r>
          </a:p>
        </p:txBody>
      </p:sp>
      <p:sp>
        <p:nvSpPr>
          <p:cNvPr id="13" name="Right Brace 12"/>
          <p:cNvSpPr/>
          <p:nvPr/>
        </p:nvSpPr>
        <p:spPr>
          <a:xfrm>
            <a:off x="3980688" y="798510"/>
            <a:ext cx="429768" cy="2935224"/>
          </a:xfrm>
          <a:prstGeom prst="rightBrace">
            <a:avLst>
              <a:gd name="adj1" fmla="val 8333"/>
              <a:gd name="adj2" fmla="val 50001"/>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523232" y="2894117"/>
            <a:ext cx="466648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Moment of Inertia Y</a:t>
            </a:r>
          </a:p>
          <a:p>
            <a:pPr marL="742950" lvl="1" indent="-285750">
              <a:buFont typeface="Arial" panose="020B0604020202020204" pitchFamily="34" charset="0"/>
              <a:buChar char="•"/>
            </a:pPr>
            <a:r>
              <a:rPr lang="en-US" sz="1600" dirty="0"/>
              <a:t>Solid Rectangle Beam Moment of Inertia Y</a:t>
            </a:r>
          </a:p>
          <a:p>
            <a:pPr marL="742950" lvl="1" indent="-285750">
              <a:buFont typeface="Arial" panose="020B0604020202020204" pitchFamily="34" charset="0"/>
              <a:buChar char="•"/>
            </a:pPr>
            <a:r>
              <a:rPr lang="en-US" sz="1600" dirty="0"/>
              <a:t>I-Beam Moment of Inertia Y</a:t>
            </a:r>
          </a:p>
          <a:p>
            <a:pPr marL="742950" lvl="1" indent="-285750">
              <a:buFont typeface="Arial" panose="020B0604020202020204" pitchFamily="34" charset="0"/>
              <a:buChar char="•"/>
            </a:pPr>
            <a:r>
              <a:rPr lang="en-US" sz="1600" dirty="0"/>
              <a:t>Hollow Rectangle Beam Moment of Inertia Y</a:t>
            </a:r>
          </a:p>
          <a:p>
            <a:pPr marL="742950" lvl="1" indent="-285750">
              <a:buFont typeface="Arial" panose="020B0604020202020204" pitchFamily="34" charset="0"/>
              <a:buChar char="•"/>
            </a:pPr>
            <a:r>
              <a:rPr lang="en-US" sz="1600" dirty="0"/>
              <a:t>Hollow Circle Beam Moment of Inertia Y</a:t>
            </a:r>
          </a:p>
        </p:txBody>
      </p:sp>
      <p:cxnSp>
        <p:nvCxnSpPr>
          <p:cNvPr id="16" name="Elbow Connector 15"/>
          <p:cNvCxnSpPr>
            <a:stCxn id="3" idx="0"/>
            <a:endCxn id="10" idx="0"/>
          </p:cNvCxnSpPr>
          <p:nvPr/>
        </p:nvCxnSpPr>
        <p:spPr>
          <a:xfrm rot="16200000" flipH="1">
            <a:off x="6439539" y="-2522561"/>
            <a:ext cx="1353557" cy="7807452"/>
          </a:xfrm>
          <a:prstGeom prst="bentConnector3">
            <a:avLst>
              <a:gd name="adj1" fmla="val -29724"/>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6" idx="3"/>
            <a:endCxn id="10" idx="1"/>
          </p:cNvCxnSpPr>
          <p:nvPr/>
        </p:nvCxnSpPr>
        <p:spPr>
          <a:xfrm>
            <a:off x="9189720" y="2344695"/>
            <a:ext cx="862584" cy="5637"/>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0" idx="1"/>
          </p:cNvCxnSpPr>
          <p:nvPr/>
        </p:nvCxnSpPr>
        <p:spPr>
          <a:xfrm flipV="1">
            <a:off x="9189720" y="2350332"/>
            <a:ext cx="862584" cy="1205505"/>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1" idx="3"/>
            <a:endCxn id="10" idx="2"/>
          </p:cNvCxnSpPr>
          <p:nvPr/>
        </p:nvCxnSpPr>
        <p:spPr>
          <a:xfrm flipV="1">
            <a:off x="4645152" y="2642719"/>
            <a:ext cx="6374892" cy="2255456"/>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2" idx="3"/>
            <a:endCxn id="10" idx="2"/>
          </p:cNvCxnSpPr>
          <p:nvPr/>
        </p:nvCxnSpPr>
        <p:spPr>
          <a:xfrm flipV="1">
            <a:off x="4343400" y="2642719"/>
            <a:ext cx="6676644" cy="338790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5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BE275EC0-A5FF-E648-9F05-F5A2275F6545}"/>
              </a:ext>
            </a:extLst>
          </p:cNvPr>
          <p:cNvSpPr/>
          <p:nvPr/>
        </p:nvSpPr>
        <p:spPr>
          <a:xfrm>
            <a:off x="3685673" y="1444659"/>
            <a:ext cx="7996989" cy="1631216"/>
          </a:xfrm>
          <a:prstGeom prst="rect">
            <a:avLst/>
          </a:prstGeom>
        </p:spPr>
        <p:txBody>
          <a:bodyPr wrap="square">
            <a:spAutoFit/>
          </a:bodyPr>
          <a:lstStyle/>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To realize, based on some </a:t>
            </a:r>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performance parameters (KPP)</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some</a:t>
            </a:r>
            <a:r>
              <a:rPr lang="en-US" sz="3600" dirty="0">
                <a:latin typeface="Times New Roman" panose="02020603050405020304" pitchFamily="18" charset="0"/>
                <a:ea typeface="SimSun" panose="02010600030101010101" pitchFamily="2" charset="-122"/>
              </a:rPr>
              <a:t> </a:t>
            </a:r>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design objective</a:t>
            </a:r>
            <a:endParaRPr lang="en-US" sz="3600" dirty="0">
              <a:latin typeface="Times New Roman" panose="02020603050405020304" pitchFamily="18" charset="0"/>
              <a:ea typeface="SimSun" panose="02010600030101010101" pitchFamily="2" charset="-122"/>
            </a:endParaRPr>
          </a:p>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a:t>
            </a:r>
            <a:endParaRPr lang="en-US" sz="3600" dirty="0">
              <a:latin typeface="Times New Roman" panose="02020603050405020304" pitchFamily="18" charset="0"/>
              <a:ea typeface="SimSun" panose="02010600030101010101" pitchFamily="2" charset="-122"/>
            </a:endParaRPr>
          </a:p>
        </p:txBody>
      </p:sp>
      <p:sp>
        <p:nvSpPr>
          <p:cNvPr id="4" name="Rectangle 3">
            <a:extLst>
              <a:ext uri="{FF2B5EF4-FFF2-40B4-BE49-F238E27FC236}">
                <a16:creationId xmlns:a16="http://schemas.microsoft.com/office/drawing/2014/main" id="{9FE52093-88AF-8C4A-974D-40A8015C8027}"/>
              </a:ext>
            </a:extLst>
          </p:cNvPr>
          <p:cNvSpPr/>
          <p:nvPr/>
        </p:nvSpPr>
        <p:spPr>
          <a:xfrm>
            <a:off x="216568" y="818147"/>
            <a:ext cx="3236495" cy="23808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Material Selection Analysis Goal</a:t>
            </a:r>
          </a:p>
        </p:txBody>
      </p:sp>
    </p:spTree>
    <p:extLst>
      <p:ext uri="{BB962C8B-B14F-4D97-AF65-F5344CB8AC3E}">
        <p14:creationId xmlns:p14="http://schemas.microsoft.com/office/powerpoint/2010/main" val="50364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BE275EC0-A5FF-E648-9F05-F5A2275F6545}"/>
              </a:ext>
            </a:extLst>
          </p:cNvPr>
          <p:cNvSpPr/>
          <p:nvPr/>
        </p:nvSpPr>
        <p:spPr>
          <a:xfrm>
            <a:off x="3685673" y="1444659"/>
            <a:ext cx="7996989" cy="4031873"/>
          </a:xfrm>
          <a:prstGeom prst="rect">
            <a:avLst/>
          </a:prstGeom>
        </p:spPr>
        <p:txBody>
          <a:bodyPr wrap="square">
            <a:spAutoFit/>
          </a:bodyPr>
          <a:lstStyle/>
          <a:p>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performance parameters (KPP):  </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Material type, fiber direction, and the specimen’s dimensions …</a:t>
            </a:r>
            <a:endParaRPr lang="en-US" sz="3600" dirty="0">
              <a:latin typeface="Times New Roman" panose="02020603050405020304" pitchFamily="18" charset="0"/>
              <a:ea typeface="SimSun" panose="02010600030101010101" pitchFamily="2" charset="-122"/>
            </a:endParaRPr>
          </a:p>
          <a:p>
            <a:endPar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endParaRPr>
          </a:p>
          <a:p>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design objective:  </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Find the variation of the maximum strain percentage relative to the load cycle time applied to the specimen.</a:t>
            </a:r>
            <a:endParaRPr lang="en-US" sz="3600" dirty="0">
              <a:latin typeface="Times New Roman" panose="02020603050405020304" pitchFamily="18" charset="0"/>
              <a:ea typeface="SimSun" panose="02010600030101010101" pitchFamily="2" charset="-122"/>
            </a:endParaRPr>
          </a:p>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a:t>
            </a:r>
            <a:endParaRPr lang="en-US" sz="3600" dirty="0">
              <a:latin typeface="Times New Roman" panose="02020603050405020304" pitchFamily="18" charset="0"/>
              <a:ea typeface="SimSun" panose="02010600030101010101" pitchFamily="2" charset="-122"/>
            </a:endParaRPr>
          </a:p>
        </p:txBody>
      </p:sp>
      <p:sp>
        <p:nvSpPr>
          <p:cNvPr id="4" name="Rectangle 3">
            <a:extLst>
              <a:ext uri="{FF2B5EF4-FFF2-40B4-BE49-F238E27FC236}">
                <a16:creationId xmlns:a16="http://schemas.microsoft.com/office/drawing/2014/main" id="{9FE52093-88AF-8C4A-974D-40A8015C8027}"/>
              </a:ext>
            </a:extLst>
          </p:cNvPr>
          <p:cNvSpPr/>
          <p:nvPr/>
        </p:nvSpPr>
        <p:spPr>
          <a:xfrm>
            <a:off x="216568" y="818147"/>
            <a:ext cx="3236495" cy="23808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Material Selection Analysis Goal</a:t>
            </a:r>
          </a:p>
        </p:txBody>
      </p:sp>
    </p:spTree>
    <p:extLst>
      <p:ext uri="{BB962C8B-B14F-4D97-AF65-F5344CB8AC3E}">
        <p14:creationId xmlns:p14="http://schemas.microsoft.com/office/powerpoint/2010/main" val="71286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278F1035-A63D-CA46-8087-EAB84D0D749C}"/>
              </a:ext>
            </a:extLst>
          </p:cNvPr>
          <p:cNvSpPr/>
          <p:nvPr/>
        </p:nvSpPr>
        <p:spPr>
          <a:xfrm>
            <a:off x="405115" y="706057"/>
            <a:ext cx="3009418" cy="5705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Method in Four Steps</a:t>
            </a:r>
            <a:endParaRPr lang="en-US" sz="2400" dirty="0"/>
          </a:p>
        </p:txBody>
      </p:sp>
      <p:sp>
        <p:nvSpPr>
          <p:cNvPr id="4" name="Rectangle 3">
            <a:extLst>
              <a:ext uri="{FF2B5EF4-FFF2-40B4-BE49-F238E27FC236}">
                <a16:creationId xmlns:a16="http://schemas.microsoft.com/office/drawing/2014/main" id="{032E499E-1981-6B44-AFFC-01F723F31E4D}"/>
              </a:ext>
            </a:extLst>
          </p:cNvPr>
          <p:cNvSpPr/>
          <p:nvPr/>
        </p:nvSpPr>
        <p:spPr>
          <a:xfrm>
            <a:off x="3798425" y="706057"/>
            <a:ext cx="8065625" cy="120376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Complete an application ontology for the dataset, reusing existing work.</a:t>
            </a:r>
          </a:p>
        </p:txBody>
      </p:sp>
      <p:sp>
        <p:nvSpPr>
          <p:cNvPr id="5" name="Rectangle 4">
            <a:extLst>
              <a:ext uri="{FF2B5EF4-FFF2-40B4-BE49-F238E27FC236}">
                <a16:creationId xmlns:a16="http://schemas.microsoft.com/office/drawing/2014/main" id="{F8D55A46-5E1E-AA49-ABDC-AC6B86785534}"/>
              </a:ext>
            </a:extLst>
          </p:cNvPr>
          <p:cNvSpPr/>
          <p:nvPr/>
        </p:nvSpPr>
        <p:spPr>
          <a:xfrm>
            <a:off x="3798425" y="2174446"/>
            <a:ext cx="8065625" cy="120376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Create an RDF knowledge graph (map SNL dataset to the ontology using SPARQL Motion from </a:t>
            </a:r>
            <a:r>
              <a:rPr lang="en-US" sz="2400" dirty="0" err="1">
                <a:solidFill>
                  <a:schemeClr val="tx1"/>
                </a:solidFill>
              </a:rPr>
              <a:t>TopBraid</a:t>
            </a:r>
            <a:r>
              <a:rPr lang="en-US" sz="2400" dirty="0">
                <a:solidFill>
                  <a:schemeClr val="tx1"/>
                </a:solidFill>
              </a:rPr>
              <a:t> Composer). </a:t>
            </a:r>
          </a:p>
        </p:txBody>
      </p:sp>
      <p:sp>
        <p:nvSpPr>
          <p:cNvPr id="6" name="Rectangle 5">
            <a:extLst>
              <a:ext uri="{FF2B5EF4-FFF2-40B4-BE49-F238E27FC236}">
                <a16:creationId xmlns:a16="http://schemas.microsoft.com/office/drawing/2014/main" id="{699FDF85-B2F6-A844-B98C-C2B2DE3DC30D}"/>
              </a:ext>
            </a:extLst>
          </p:cNvPr>
          <p:cNvSpPr/>
          <p:nvPr/>
        </p:nvSpPr>
        <p:spPr>
          <a:xfrm>
            <a:off x="3798424" y="3642835"/>
            <a:ext cx="8065625" cy="120376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Place the knowledge graph on a server running Apache Jena.</a:t>
            </a:r>
          </a:p>
        </p:txBody>
      </p:sp>
      <p:sp>
        <p:nvSpPr>
          <p:cNvPr id="7" name="Rectangle 6">
            <a:extLst>
              <a:ext uri="{FF2B5EF4-FFF2-40B4-BE49-F238E27FC236}">
                <a16:creationId xmlns:a16="http://schemas.microsoft.com/office/drawing/2014/main" id="{9E1DF2C1-BC84-074C-AC45-92D56508D004}"/>
              </a:ext>
            </a:extLst>
          </p:cNvPr>
          <p:cNvSpPr/>
          <p:nvPr/>
        </p:nvSpPr>
        <p:spPr>
          <a:xfrm>
            <a:off x="3798423" y="5207347"/>
            <a:ext cx="8065625" cy="120376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Create SPARQL queries of interest and use them to query the knowledge graph.</a:t>
            </a:r>
          </a:p>
        </p:txBody>
      </p:sp>
    </p:spTree>
    <p:extLst>
      <p:ext uri="{BB962C8B-B14F-4D97-AF65-F5344CB8AC3E}">
        <p14:creationId xmlns:p14="http://schemas.microsoft.com/office/powerpoint/2010/main" val="1586371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19451-7423-6E4B-A752-FD09B63894FE}"/>
              </a:ext>
            </a:extLst>
          </p:cNvPr>
          <p:cNvPicPr>
            <a:picLocks noChangeAspect="1"/>
          </p:cNvPicPr>
          <p:nvPr/>
        </p:nvPicPr>
        <p:blipFill>
          <a:blip r:embed="rId2"/>
          <a:stretch>
            <a:fillRect/>
          </a:stretch>
        </p:blipFill>
        <p:spPr>
          <a:xfrm>
            <a:off x="0" y="0"/>
            <a:ext cx="3861518" cy="6858000"/>
          </a:xfrm>
          <a:prstGeom prst="rect">
            <a:avLst/>
          </a:prstGeom>
        </p:spPr>
      </p:pic>
      <p:sp>
        <p:nvSpPr>
          <p:cNvPr id="2" name="Rectangle 1">
            <a:extLst>
              <a:ext uri="{FF2B5EF4-FFF2-40B4-BE49-F238E27FC236}">
                <a16:creationId xmlns:a16="http://schemas.microsoft.com/office/drawing/2014/main" id="{379C95AE-E9CC-D741-B0A6-07AEEE7A553A}"/>
              </a:ext>
            </a:extLst>
          </p:cNvPr>
          <p:cNvSpPr/>
          <p:nvPr/>
        </p:nvSpPr>
        <p:spPr>
          <a:xfrm>
            <a:off x="3861518" y="1300162"/>
            <a:ext cx="701040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Wind Turbine Blade Material Analysis Ontology</a:t>
            </a:r>
          </a:p>
          <a:p>
            <a:pPr algn="ctr"/>
            <a:endParaRPr lang="en-US" sz="2400" b="1" dirty="0">
              <a:latin typeface="Adobe Garamond Pro" charset="0"/>
              <a:ea typeface="Adobe Garamond Pro" charset="0"/>
              <a:cs typeface="Adobe Garamond Pro" charset="0"/>
            </a:endParaRPr>
          </a:p>
          <a:p>
            <a:pPr algn="ctr"/>
            <a:r>
              <a:rPr lang="en-US" sz="2400" b="1" dirty="0">
                <a:latin typeface="Adobe Garamond Pro" charset="0"/>
                <a:ea typeface="Adobe Garamond Pro" charset="0"/>
                <a:cs typeface="Adobe Garamond Pro" charset="0"/>
              </a:rPr>
              <a:t>“</a:t>
            </a:r>
            <a:r>
              <a:rPr lang="en-US" sz="2400" b="1" dirty="0" err="1">
                <a:latin typeface="Adobe Garamond Pro" charset="0"/>
                <a:ea typeface="Adobe Garamond Pro" charset="0"/>
                <a:cs typeface="Adobe Garamond Pro" charset="0"/>
              </a:rPr>
              <a:t>WTBA.ttl</a:t>
            </a:r>
            <a:r>
              <a:rPr lang="en-US" sz="2400" b="1" dirty="0">
                <a:latin typeface="Adobe Garamond Pro" charset="0"/>
                <a:ea typeface="Adobe Garamond Pro" charset="0"/>
                <a:cs typeface="Adobe Garamond Pro" charset="0"/>
              </a:rPr>
              <a:t>”</a:t>
            </a:r>
          </a:p>
        </p:txBody>
      </p:sp>
    </p:spTree>
    <p:extLst>
      <p:ext uri="{BB962C8B-B14F-4D97-AF65-F5344CB8AC3E}">
        <p14:creationId xmlns:p14="http://schemas.microsoft.com/office/powerpoint/2010/main" val="3810040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7" name="Picture 6">
            <a:extLst>
              <a:ext uri="{FF2B5EF4-FFF2-40B4-BE49-F238E27FC236}">
                <a16:creationId xmlns:a16="http://schemas.microsoft.com/office/drawing/2014/main" id="{6FD6A4B1-F8FE-A74F-AC4F-16F0B439B745}"/>
              </a:ext>
            </a:extLst>
          </p:cNvPr>
          <p:cNvPicPr>
            <a:picLocks noChangeAspect="1"/>
          </p:cNvPicPr>
          <p:nvPr/>
        </p:nvPicPr>
        <p:blipFill>
          <a:blip r:embed="rId2"/>
          <a:stretch>
            <a:fillRect/>
          </a:stretch>
        </p:blipFill>
        <p:spPr>
          <a:xfrm>
            <a:off x="407484" y="2915888"/>
            <a:ext cx="9258300" cy="2654300"/>
          </a:xfrm>
          <a:prstGeom prst="rect">
            <a:avLst/>
          </a:prstGeom>
        </p:spPr>
      </p:pic>
      <p:sp>
        <p:nvSpPr>
          <p:cNvPr id="8" name="TextBox 7">
            <a:extLst>
              <a:ext uri="{FF2B5EF4-FFF2-40B4-BE49-F238E27FC236}">
                <a16:creationId xmlns:a16="http://schemas.microsoft.com/office/drawing/2014/main" id="{B3EDB47B-0D2D-024F-9277-58A1C2ACAF45}"/>
              </a:ext>
            </a:extLst>
          </p:cNvPr>
          <p:cNvSpPr txBox="1"/>
          <p:nvPr/>
        </p:nvSpPr>
        <p:spPr>
          <a:xfrm>
            <a:off x="434898" y="880946"/>
            <a:ext cx="5921297" cy="646331"/>
          </a:xfrm>
          <a:prstGeom prst="rect">
            <a:avLst/>
          </a:prstGeom>
          <a:noFill/>
        </p:spPr>
        <p:txBody>
          <a:bodyPr wrap="square" rtlCol="0">
            <a:spAutoFit/>
          </a:bodyPr>
          <a:lstStyle/>
          <a:p>
            <a:r>
              <a:rPr lang="en-US" sz="3600" dirty="0" err="1">
                <a:latin typeface="Garamond" panose="02020404030301010803" pitchFamily="18" charset="0"/>
              </a:rPr>
              <a:t>TopBraid</a:t>
            </a:r>
            <a:r>
              <a:rPr lang="en-US" sz="3600" dirty="0">
                <a:latin typeface="Garamond" panose="02020404030301010803" pitchFamily="18" charset="0"/>
              </a:rPr>
              <a:t> Composer</a:t>
            </a:r>
          </a:p>
        </p:txBody>
      </p:sp>
    </p:spTree>
    <p:extLst>
      <p:ext uri="{BB962C8B-B14F-4D97-AF65-F5344CB8AC3E}">
        <p14:creationId xmlns:p14="http://schemas.microsoft.com/office/powerpoint/2010/main" val="116246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F680C19F-668F-C042-9917-D1206C8AF889}"/>
              </a:ext>
            </a:extLst>
          </p:cNvPr>
          <p:cNvPicPr>
            <a:picLocks noChangeAspect="1"/>
          </p:cNvPicPr>
          <p:nvPr/>
        </p:nvPicPr>
        <p:blipFill>
          <a:blip r:embed="rId3"/>
          <a:stretch>
            <a:fillRect/>
          </a:stretch>
        </p:blipFill>
        <p:spPr>
          <a:xfrm>
            <a:off x="203200" y="635000"/>
            <a:ext cx="6172200" cy="5816600"/>
          </a:xfrm>
          <a:prstGeom prst="rect">
            <a:avLst/>
          </a:prstGeom>
        </p:spPr>
      </p:pic>
      <p:sp>
        <p:nvSpPr>
          <p:cNvPr id="6" name="Rectangle 5">
            <a:extLst>
              <a:ext uri="{FF2B5EF4-FFF2-40B4-BE49-F238E27FC236}">
                <a16:creationId xmlns:a16="http://schemas.microsoft.com/office/drawing/2014/main" id="{208D412A-4054-B249-9BC8-4E0FC7BDF802}"/>
              </a:ext>
            </a:extLst>
          </p:cNvPr>
          <p:cNvSpPr/>
          <p:nvPr/>
        </p:nvSpPr>
        <p:spPr>
          <a:xfrm>
            <a:off x="8704673" y="2813041"/>
            <a:ext cx="20574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a:t>
            </a:r>
            <a:r>
              <a:rPr lang="en-US" sz="2400" b="1" dirty="0" err="1">
                <a:latin typeface="Adobe Garamond Pro" charset="0"/>
                <a:ea typeface="Adobe Garamond Pro" charset="0"/>
                <a:cs typeface="Adobe Garamond Pro" charset="0"/>
              </a:rPr>
              <a:t>WTBA.ttl</a:t>
            </a:r>
            <a:r>
              <a:rPr lang="en-US" sz="2400" b="1" dirty="0">
                <a:latin typeface="Adobe Garamond Pro" charset="0"/>
                <a:ea typeface="Adobe Garamond Pro" charset="0"/>
                <a:cs typeface="Adobe Garamond Pro" charset="0"/>
              </a:rPr>
              <a:t>”</a:t>
            </a:r>
          </a:p>
        </p:txBody>
      </p:sp>
      <p:sp>
        <p:nvSpPr>
          <p:cNvPr id="7" name="Right Arrow 6">
            <a:extLst>
              <a:ext uri="{FF2B5EF4-FFF2-40B4-BE49-F238E27FC236}">
                <a16:creationId xmlns:a16="http://schemas.microsoft.com/office/drawing/2014/main" id="{A20C6878-C35C-C94A-BEAC-2C0087A2268F}"/>
              </a:ext>
            </a:extLst>
          </p:cNvPr>
          <p:cNvSpPr/>
          <p:nvPr/>
        </p:nvSpPr>
        <p:spPr>
          <a:xfrm rot="10449387">
            <a:off x="5526464" y="1562100"/>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B7EA55B-A9FF-2443-B4FE-7D4363525687}"/>
              </a:ext>
            </a:extLst>
          </p:cNvPr>
          <p:cNvSpPr/>
          <p:nvPr/>
        </p:nvSpPr>
        <p:spPr>
          <a:xfrm rot="10449387">
            <a:off x="6268071" y="3091826"/>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4C8293B-5694-0746-A5FA-78E661D70F84}"/>
              </a:ext>
            </a:extLst>
          </p:cNvPr>
          <p:cNvSpPr/>
          <p:nvPr/>
        </p:nvSpPr>
        <p:spPr>
          <a:xfrm rot="360281">
            <a:off x="5308599" y="4467487"/>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143074-2244-3D4B-B7F5-4514D3F15AEC}"/>
              </a:ext>
            </a:extLst>
          </p:cNvPr>
          <p:cNvSpPr/>
          <p:nvPr/>
        </p:nvSpPr>
        <p:spPr>
          <a:xfrm>
            <a:off x="7675972" y="4507866"/>
            <a:ext cx="3195227" cy="122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RDF files to form part of the Sandia Knowledge Graph</a:t>
            </a:r>
          </a:p>
        </p:txBody>
      </p:sp>
      <p:pic>
        <p:nvPicPr>
          <p:cNvPr id="11" name="Picture 10">
            <a:extLst>
              <a:ext uri="{FF2B5EF4-FFF2-40B4-BE49-F238E27FC236}">
                <a16:creationId xmlns:a16="http://schemas.microsoft.com/office/drawing/2014/main" id="{6FA362B9-647D-1C4A-9318-591502A0F5F1}"/>
              </a:ext>
            </a:extLst>
          </p:cNvPr>
          <p:cNvPicPr>
            <a:picLocks noChangeAspect="1"/>
          </p:cNvPicPr>
          <p:nvPr/>
        </p:nvPicPr>
        <p:blipFill>
          <a:blip r:embed="rId4"/>
          <a:stretch>
            <a:fillRect/>
          </a:stretch>
        </p:blipFill>
        <p:spPr>
          <a:xfrm>
            <a:off x="7675971" y="414122"/>
            <a:ext cx="3195227" cy="2060527"/>
          </a:xfrm>
          <a:prstGeom prst="rect">
            <a:avLst/>
          </a:prstGeom>
        </p:spPr>
      </p:pic>
    </p:spTree>
    <p:extLst>
      <p:ext uri="{BB962C8B-B14F-4D97-AF65-F5344CB8AC3E}">
        <p14:creationId xmlns:p14="http://schemas.microsoft.com/office/powerpoint/2010/main" val="75377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577FD1B9-213A-6B4F-A7EF-FEE070C8E269}"/>
              </a:ext>
            </a:extLst>
          </p:cNvPr>
          <p:cNvPicPr>
            <a:picLocks noChangeAspect="1"/>
          </p:cNvPicPr>
          <p:nvPr/>
        </p:nvPicPr>
        <p:blipFill>
          <a:blip r:embed="rId2"/>
          <a:stretch>
            <a:fillRect/>
          </a:stretch>
        </p:blipFill>
        <p:spPr>
          <a:xfrm>
            <a:off x="0" y="441434"/>
            <a:ext cx="9040675" cy="5521434"/>
          </a:xfrm>
          <a:prstGeom prst="rect">
            <a:avLst/>
          </a:prstGeom>
        </p:spPr>
      </p:pic>
      <p:sp>
        <p:nvSpPr>
          <p:cNvPr id="5" name="Rectangle 4">
            <a:extLst>
              <a:ext uri="{FF2B5EF4-FFF2-40B4-BE49-F238E27FC236}">
                <a16:creationId xmlns:a16="http://schemas.microsoft.com/office/drawing/2014/main" id="{C58DEE75-CAC7-8E45-AFB1-3459AA4BD692}"/>
              </a:ext>
            </a:extLst>
          </p:cNvPr>
          <p:cNvSpPr/>
          <p:nvPr/>
        </p:nvSpPr>
        <p:spPr>
          <a:xfrm>
            <a:off x="9040675" y="1508234"/>
            <a:ext cx="3151325" cy="3025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of an RDF File</a:t>
            </a:r>
          </a:p>
          <a:p>
            <a:pPr algn="ctr"/>
            <a:endParaRPr lang="en-US" dirty="0"/>
          </a:p>
          <a:p>
            <a:pPr algn="ctr"/>
            <a:r>
              <a:rPr lang="en-US" dirty="0"/>
              <a:t>from “EarlyMatlAndEnv06_GaugeSectionThickness.ttl”</a:t>
            </a:r>
          </a:p>
          <a:p>
            <a:pPr algn="ctr"/>
            <a:endParaRPr lang="en-US" dirty="0"/>
          </a:p>
          <a:p>
            <a:pPr algn="ctr"/>
            <a:r>
              <a:rPr lang="en-US" dirty="0"/>
              <a:t>7125 triples</a:t>
            </a:r>
          </a:p>
        </p:txBody>
      </p:sp>
    </p:spTree>
    <p:extLst>
      <p:ext uri="{BB962C8B-B14F-4D97-AF65-F5344CB8AC3E}">
        <p14:creationId xmlns:p14="http://schemas.microsoft.com/office/powerpoint/2010/main" val="161057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6" name="TextBox 5"/>
          <p:cNvSpPr txBox="1"/>
          <p:nvPr/>
        </p:nvSpPr>
        <p:spPr>
          <a:xfrm>
            <a:off x="988164" y="1988837"/>
            <a:ext cx="10108204" cy="4832092"/>
          </a:xfrm>
          <a:prstGeom prst="rect">
            <a:avLst/>
          </a:prstGeom>
          <a:noFill/>
        </p:spPr>
        <p:txBody>
          <a:bodyPr wrap="square" numCol="1" rtlCol="0">
            <a:spAutoFit/>
          </a:bodyPr>
          <a:lstStyle/>
          <a:p>
            <a:pPr algn="ctr"/>
            <a:r>
              <a:rPr lang="en-US" sz="2800" b="1" dirty="0"/>
              <a:t>University at Buffalo</a:t>
            </a:r>
          </a:p>
          <a:p>
            <a:pPr algn="ctr"/>
            <a:r>
              <a:rPr lang="en-US" sz="2800" dirty="0"/>
              <a:t>Barry Smith, PI</a:t>
            </a:r>
          </a:p>
          <a:p>
            <a:pPr algn="ctr"/>
            <a:r>
              <a:rPr lang="en-US" sz="2800" dirty="0"/>
              <a:t>Rahul Rai, Co-PI</a:t>
            </a:r>
          </a:p>
          <a:p>
            <a:pPr algn="ctr"/>
            <a:r>
              <a:rPr lang="pt-BR" sz="2800" dirty="0"/>
              <a:t>J. Neil Otte, UB Project Manager</a:t>
            </a:r>
            <a:endParaRPr lang="en-US" sz="2800" dirty="0"/>
          </a:p>
          <a:p>
            <a:pPr algn="ctr"/>
            <a:r>
              <a:rPr lang="pt-BR" sz="2800" dirty="0" err="1"/>
              <a:t>Ruoyu</a:t>
            </a:r>
            <a:r>
              <a:rPr lang="pt-BR" sz="2800" dirty="0"/>
              <a:t> Yang, </a:t>
            </a:r>
            <a:r>
              <a:rPr lang="pt-BR" sz="2800" dirty="0" err="1"/>
              <a:t>student</a:t>
            </a:r>
            <a:endParaRPr lang="pt-BR" sz="2800" dirty="0"/>
          </a:p>
          <a:p>
            <a:pPr algn="ctr"/>
            <a:r>
              <a:rPr lang="pt-BR" sz="2800" dirty="0"/>
              <a:t>Munira </a:t>
            </a:r>
            <a:r>
              <a:rPr lang="pt-BR" sz="2800" dirty="0" err="1"/>
              <a:t>binti</a:t>
            </a:r>
            <a:r>
              <a:rPr lang="pt-BR" sz="2800" dirty="0"/>
              <a:t> </a:t>
            </a:r>
            <a:r>
              <a:rPr lang="pt-BR" sz="2800" dirty="0" err="1"/>
              <a:t>Mohd</a:t>
            </a:r>
            <a:r>
              <a:rPr lang="pt-BR" sz="2800" dirty="0"/>
              <a:t> Ali, </a:t>
            </a:r>
            <a:r>
              <a:rPr lang="pt-BR" sz="2800" dirty="0" err="1"/>
              <a:t>student</a:t>
            </a:r>
            <a:endParaRPr lang="pt-BR" sz="2800" dirty="0"/>
          </a:p>
          <a:p>
            <a:pPr algn="ctr"/>
            <a:r>
              <a:rPr lang="pt-BR" sz="2800" dirty="0" err="1"/>
              <a:t>Binbin</a:t>
            </a:r>
            <a:r>
              <a:rPr lang="pt-BR" sz="2800" dirty="0"/>
              <a:t> Zhang, </a:t>
            </a:r>
            <a:r>
              <a:rPr lang="pt-BR" sz="2800" dirty="0" err="1"/>
              <a:t>student</a:t>
            </a:r>
            <a:endParaRPr lang="pt-BR" sz="2800" dirty="0"/>
          </a:p>
          <a:p>
            <a:pPr algn="ctr"/>
            <a:endParaRPr lang="pt-BR" sz="2800" dirty="0"/>
          </a:p>
          <a:p>
            <a:pPr algn="ctr"/>
            <a:r>
              <a:rPr lang="en-US" sz="2800" b="1" dirty="0"/>
              <a:t>Air Force Research Laboratory</a:t>
            </a:r>
          </a:p>
          <a:p>
            <a:pPr algn="ctr"/>
            <a:r>
              <a:rPr lang="en-US" sz="2800" dirty="0"/>
              <a:t>Clare Paul, Expert Consultant</a:t>
            </a:r>
          </a:p>
          <a:p>
            <a:pPr algn="ctr"/>
            <a:endParaRPr lang="en-US" sz="2800" dirty="0"/>
          </a:p>
        </p:txBody>
      </p:sp>
      <p:sp>
        <p:nvSpPr>
          <p:cNvPr id="7" name="TextBox 6"/>
          <p:cNvSpPr txBox="1"/>
          <p:nvPr/>
        </p:nvSpPr>
        <p:spPr>
          <a:xfrm>
            <a:off x="3163454" y="646545"/>
            <a:ext cx="5865091" cy="830997"/>
          </a:xfrm>
          <a:prstGeom prst="rect">
            <a:avLst/>
          </a:prstGeom>
          <a:noFill/>
          <a:ln>
            <a:solidFill>
              <a:schemeClr val="accent1"/>
            </a:solidFill>
          </a:ln>
        </p:spPr>
        <p:txBody>
          <a:bodyPr wrap="square" rtlCol="0">
            <a:spAutoFit/>
          </a:bodyPr>
          <a:lstStyle/>
          <a:p>
            <a:r>
              <a:rPr lang="en-US" sz="4800" dirty="0">
                <a:solidFill>
                  <a:schemeClr val="accent1"/>
                </a:solidFill>
                <a:latin typeface="Adobe Caslon Pro" charset="0"/>
                <a:ea typeface="Adobe Caslon Pro" charset="0"/>
                <a:cs typeface="Adobe Caslon Pro" charset="0"/>
              </a:rPr>
              <a:t>Wind Turbine </a:t>
            </a:r>
            <a:r>
              <a:rPr lang="en-US" sz="4800" dirty="0">
                <a:solidFill>
                  <a:schemeClr val="accent1"/>
                </a:solidFill>
                <a:latin typeface="Garamond" panose="02020404030301010803" pitchFamily="18" charset="0"/>
                <a:ea typeface="Adobe Caslon Pro" charset="0"/>
                <a:cs typeface="Adobe Caslon Pro" charset="0"/>
              </a:rPr>
              <a:t>Project</a:t>
            </a:r>
          </a:p>
        </p:txBody>
      </p:sp>
    </p:spTree>
    <p:extLst>
      <p:ext uri="{BB962C8B-B14F-4D97-AF65-F5344CB8AC3E}">
        <p14:creationId xmlns:p14="http://schemas.microsoft.com/office/powerpoint/2010/main" val="149680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A393C4B6-5129-7948-9F13-A54E35F389F7}"/>
              </a:ext>
            </a:extLst>
          </p:cNvPr>
          <p:cNvPicPr>
            <a:picLocks noChangeAspect="1"/>
          </p:cNvPicPr>
          <p:nvPr/>
        </p:nvPicPr>
        <p:blipFill>
          <a:blip r:embed="rId2"/>
          <a:stretch>
            <a:fillRect/>
          </a:stretch>
        </p:blipFill>
        <p:spPr>
          <a:xfrm>
            <a:off x="-1" y="729138"/>
            <a:ext cx="12417469" cy="5449240"/>
          </a:xfrm>
          <a:prstGeom prst="rect">
            <a:avLst/>
          </a:prstGeom>
        </p:spPr>
      </p:pic>
    </p:spTree>
    <p:extLst>
      <p:ext uri="{BB962C8B-B14F-4D97-AF65-F5344CB8AC3E}">
        <p14:creationId xmlns:p14="http://schemas.microsoft.com/office/powerpoint/2010/main" val="194433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Method</a:t>
            </a:r>
          </a:p>
        </p:txBody>
      </p:sp>
      <p:sp>
        <p:nvSpPr>
          <p:cNvPr id="3" name="Content Placeholder 2"/>
          <p:cNvSpPr>
            <a:spLocks noGrp="1"/>
          </p:cNvSpPr>
          <p:nvPr>
            <p:ph idx="1"/>
          </p:nvPr>
        </p:nvSpPr>
        <p:spPr/>
        <p:txBody>
          <a:bodyPr/>
          <a:lstStyle/>
          <a:p>
            <a:r>
              <a:rPr lang="en-US" dirty="0"/>
              <a:t>Tensile fatigue testing on the specimen that has the following parameter:</a:t>
            </a:r>
          </a:p>
          <a:p>
            <a:pPr lvl="1"/>
            <a:r>
              <a:rPr lang="en-US" dirty="0"/>
              <a:t>Specimen’s material properties (Material name, Composition of Resin and Reinforcement Fiber with it’s orientation degree percentage, Modulus of Elasticity)</a:t>
            </a:r>
          </a:p>
          <a:p>
            <a:pPr lvl="1"/>
            <a:r>
              <a:rPr lang="en-US" dirty="0"/>
              <a:t>Specimen’s dimension (Gage Width and Gage Thickness)</a:t>
            </a:r>
          </a:p>
          <a:p>
            <a:pPr lvl="1"/>
            <a:r>
              <a:rPr lang="en-US" dirty="0"/>
              <a:t>Constant load rate by varying the Frequency (Hz) and the Maximum Stress</a:t>
            </a:r>
          </a:p>
        </p:txBody>
      </p:sp>
      <p:sp>
        <p:nvSpPr>
          <p:cNvPr id="4" name="Rectangle 3">
            <a:extLst>
              <a:ext uri="{FF2B5EF4-FFF2-40B4-BE49-F238E27FC236}">
                <a16:creationId xmlns:a16="http://schemas.microsoft.com/office/drawing/2014/main" id="{CD4A2AD5-444B-B541-BBA8-62B3F7481C79}"/>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931642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Query 1</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a:t>According to the </a:t>
            </a:r>
            <a:r>
              <a:rPr lang="en-US" b="1" dirty="0"/>
              <a:t>material type</a:t>
            </a:r>
            <a:r>
              <a:rPr lang="en-US" dirty="0"/>
              <a:t>, </a:t>
            </a:r>
            <a:r>
              <a:rPr lang="en-US" b="1" dirty="0"/>
              <a:t>material properties</a:t>
            </a:r>
            <a:r>
              <a:rPr lang="en-US" dirty="0"/>
              <a:t>, and the </a:t>
            </a:r>
            <a:r>
              <a:rPr lang="en-US" b="1" dirty="0"/>
              <a:t>dimensions </a:t>
            </a:r>
            <a:r>
              <a:rPr lang="en-US" dirty="0"/>
              <a:t>of the </a:t>
            </a:r>
            <a:r>
              <a:rPr lang="en-US" b="1" dirty="0"/>
              <a:t>test specimen</a:t>
            </a:r>
            <a:r>
              <a:rPr lang="en-US" dirty="0"/>
              <a:t>, find the </a:t>
            </a:r>
            <a:r>
              <a:rPr lang="en-US" b="1" dirty="0"/>
              <a:t>frequency (HZ) </a:t>
            </a:r>
            <a:r>
              <a:rPr lang="en-US" dirty="0"/>
              <a:t>variation and </a:t>
            </a:r>
            <a:r>
              <a:rPr lang="en-US" b="1" dirty="0"/>
              <a:t>maximum stress </a:t>
            </a:r>
            <a:r>
              <a:rPr lang="en-US" dirty="0"/>
              <a:t>(</a:t>
            </a:r>
            <a:r>
              <a:rPr lang="en-US" dirty="0" err="1"/>
              <a:t>mpa</a:t>
            </a:r>
            <a:r>
              <a:rPr lang="en-US" dirty="0"/>
              <a:t>) </a:t>
            </a:r>
            <a:r>
              <a:rPr lang="en-US" b="1" dirty="0"/>
              <a:t>applied</a:t>
            </a:r>
            <a:r>
              <a:rPr lang="en-US" dirty="0"/>
              <a:t> to the specimen. </a:t>
            </a:r>
          </a:p>
          <a:p>
            <a:pPr marL="0" indent="0">
              <a:buNone/>
            </a:pPr>
            <a:endParaRPr lang="en-US" dirty="0"/>
          </a:p>
          <a:p>
            <a:pPr marL="0" indent="0">
              <a:buNone/>
            </a:pPr>
            <a:r>
              <a:rPr lang="en-US" dirty="0"/>
              <a:t>In addition: </a:t>
            </a:r>
          </a:p>
          <a:p>
            <a:pPr marL="0" indent="0">
              <a:buNone/>
            </a:pPr>
            <a:r>
              <a:rPr lang="en-US" dirty="0"/>
              <a:t>Query 1a: Filter the search by the material’s </a:t>
            </a:r>
            <a:r>
              <a:rPr lang="en-US" b="1" dirty="0"/>
              <a:t>layer</a:t>
            </a:r>
            <a:r>
              <a:rPr lang="en-US" dirty="0"/>
              <a:t> 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A665FD91-6E82-864D-81EB-F5BBA2B1DF4F}"/>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5" name="TextBox 4">
            <a:extLst>
              <a:ext uri="{FF2B5EF4-FFF2-40B4-BE49-F238E27FC236}">
                <a16:creationId xmlns:a16="http://schemas.microsoft.com/office/drawing/2014/main" id="{46D7F40A-D0BA-6A4F-A7B5-67320224AF5B}"/>
              </a:ext>
            </a:extLst>
          </p:cNvPr>
          <p:cNvSpPr txBox="1"/>
          <p:nvPr/>
        </p:nvSpPr>
        <p:spPr>
          <a:xfrm>
            <a:off x="685800" y="5888736"/>
            <a:ext cx="11082528" cy="369332"/>
          </a:xfrm>
          <a:prstGeom prst="rect">
            <a:avLst/>
          </a:prstGeom>
          <a:noFill/>
        </p:spPr>
        <p:txBody>
          <a:bodyPr wrap="square" rtlCol="0">
            <a:spAutoFit/>
          </a:bodyPr>
          <a:lstStyle/>
          <a:p>
            <a:r>
              <a:rPr lang="en-US" dirty="0"/>
              <a:t>Filters allow us to order the results against a variable of interest. </a:t>
            </a:r>
          </a:p>
        </p:txBody>
      </p:sp>
    </p:spTree>
    <p:extLst>
      <p:ext uri="{BB962C8B-B14F-4D97-AF65-F5344CB8AC3E}">
        <p14:creationId xmlns:p14="http://schemas.microsoft.com/office/powerpoint/2010/main" val="2156691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680" y="660400"/>
            <a:ext cx="11694160" cy="551656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5" name="Title 1"/>
          <p:cNvSpPr>
            <a:spLocks noGrp="1"/>
          </p:cNvSpPr>
          <p:nvPr>
            <p:ph type="title"/>
          </p:nvPr>
        </p:nvSpPr>
        <p:spPr>
          <a:xfrm>
            <a:off x="320040" y="90805"/>
            <a:ext cx="10515600" cy="569595"/>
          </a:xfrm>
        </p:spPr>
        <p:txBody>
          <a:bodyPr>
            <a:normAutofit fontScale="90000"/>
          </a:bodyPr>
          <a:lstStyle/>
          <a:p>
            <a:r>
              <a:rPr lang="en-US" sz="3600" dirty="0"/>
              <a:t>Query 1</a:t>
            </a:r>
          </a:p>
        </p:txBody>
      </p:sp>
    </p:spTree>
    <p:extLst>
      <p:ext uri="{BB962C8B-B14F-4D97-AF65-F5344CB8AC3E}">
        <p14:creationId xmlns:p14="http://schemas.microsoft.com/office/powerpoint/2010/main" val="2213063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0040" y="90805"/>
            <a:ext cx="10515600" cy="569595"/>
          </a:xfrm>
        </p:spPr>
        <p:txBody>
          <a:bodyPr>
            <a:normAutofit fontScale="90000"/>
          </a:bodyPr>
          <a:lstStyle/>
          <a:p>
            <a:r>
              <a:rPr lang="en-US" sz="3600" dirty="0"/>
              <a:t>Query 1 Results</a:t>
            </a:r>
          </a:p>
        </p:txBody>
      </p:sp>
      <p:pic>
        <p:nvPicPr>
          <p:cNvPr id="7" name="Picture 6">
            <a:extLst>
              <a:ext uri="{FF2B5EF4-FFF2-40B4-BE49-F238E27FC236}">
                <a16:creationId xmlns:a16="http://schemas.microsoft.com/office/drawing/2014/main" id="{1556AAA6-0A3B-5A4C-9B52-889EB9432610}"/>
              </a:ext>
            </a:extLst>
          </p:cNvPr>
          <p:cNvPicPr>
            <a:picLocks noChangeAspect="1"/>
          </p:cNvPicPr>
          <p:nvPr/>
        </p:nvPicPr>
        <p:blipFill>
          <a:blip r:embed="rId3"/>
          <a:stretch>
            <a:fillRect/>
          </a:stretch>
        </p:blipFill>
        <p:spPr>
          <a:xfrm>
            <a:off x="3628094" y="289103"/>
            <a:ext cx="8472040" cy="6197600"/>
          </a:xfrm>
          <a:prstGeom prst="rect">
            <a:avLst/>
          </a:prstGeom>
        </p:spPr>
      </p:pic>
      <p:sp>
        <p:nvSpPr>
          <p:cNvPr id="3" name="Rectangle 2">
            <a:extLst>
              <a:ext uri="{FF2B5EF4-FFF2-40B4-BE49-F238E27FC236}">
                <a16:creationId xmlns:a16="http://schemas.microsoft.com/office/drawing/2014/main" id="{763225FB-FA24-EB45-8569-CCA761321E07}"/>
              </a:ext>
            </a:extLst>
          </p:cNvPr>
          <p:cNvSpPr/>
          <p:nvPr/>
        </p:nvSpPr>
        <p:spPr>
          <a:xfrm>
            <a:off x="3628094" y="518984"/>
            <a:ext cx="6417949" cy="20512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A5AE7E-A227-D247-A6A4-CC8DC6A8B350}"/>
              </a:ext>
            </a:extLst>
          </p:cNvPr>
          <p:cNvSpPr/>
          <p:nvPr/>
        </p:nvSpPr>
        <p:spPr>
          <a:xfrm>
            <a:off x="10046043" y="518983"/>
            <a:ext cx="1405225" cy="20512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380C4C3-19DA-F54B-9404-3D47EEDE83A4}"/>
              </a:ext>
            </a:extLst>
          </p:cNvPr>
          <p:cNvSpPr/>
          <p:nvPr/>
        </p:nvSpPr>
        <p:spPr>
          <a:xfrm>
            <a:off x="320040" y="1806283"/>
            <a:ext cx="2991571" cy="2137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Rounded MT Bold" panose="020F0704030504030204" pitchFamily="34" charset="77"/>
              </a:rPr>
              <a:t>Take away: Holding fixed the combination of values in the red box, see the combination of maximum stress and fatigue test frequencies in the blue box. </a:t>
            </a:r>
          </a:p>
        </p:txBody>
      </p:sp>
    </p:spTree>
    <p:extLst>
      <p:ext uri="{BB962C8B-B14F-4D97-AF65-F5344CB8AC3E}">
        <p14:creationId xmlns:p14="http://schemas.microsoft.com/office/powerpoint/2010/main" val="3388017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a:p>
            <a:pPr marL="0" indent="0">
              <a:buNone/>
            </a:pP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1a</a:t>
            </a:r>
          </a:p>
        </p:txBody>
      </p:sp>
    </p:spTree>
    <p:extLst>
      <p:ext uri="{BB962C8B-B14F-4D97-AF65-F5344CB8AC3E}">
        <p14:creationId xmlns:p14="http://schemas.microsoft.com/office/powerpoint/2010/main" val="4264497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0040" y="90805"/>
            <a:ext cx="10515600" cy="569595"/>
          </a:xfrm>
        </p:spPr>
        <p:txBody>
          <a:bodyPr>
            <a:normAutofit fontScale="90000"/>
          </a:bodyPr>
          <a:lstStyle/>
          <a:p>
            <a:r>
              <a:rPr lang="en-US" sz="3600" dirty="0"/>
              <a:t>Query 1a - Results</a:t>
            </a:r>
          </a:p>
        </p:txBody>
      </p:sp>
      <p:pic>
        <p:nvPicPr>
          <p:cNvPr id="7" name="Content Placeholder 6">
            <a:extLst>
              <a:ext uri="{FF2B5EF4-FFF2-40B4-BE49-F238E27FC236}">
                <a16:creationId xmlns:a16="http://schemas.microsoft.com/office/drawing/2014/main" id="{5E132E20-8E27-1D4C-B67B-8C307D491FB6}"/>
              </a:ext>
            </a:extLst>
          </p:cNvPr>
          <p:cNvPicPr>
            <a:picLocks noGrp="1" noChangeAspect="1"/>
          </p:cNvPicPr>
          <p:nvPr>
            <p:ph idx="1"/>
          </p:nvPr>
        </p:nvPicPr>
        <p:blipFill>
          <a:blip r:embed="rId3"/>
          <a:stretch>
            <a:fillRect/>
          </a:stretch>
        </p:blipFill>
        <p:spPr>
          <a:xfrm>
            <a:off x="3166530" y="817067"/>
            <a:ext cx="8651305" cy="5460166"/>
          </a:xfrm>
        </p:spPr>
      </p:pic>
    </p:spTree>
    <p:extLst>
      <p:ext uri="{BB962C8B-B14F-4D97-AF65-F5344CB8AC3E}">
        <p14:creationId xmlns:p14="http://schemas.microsoft.com/office/powerpoint/2010/main" val="677869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1b</a:t>
            </a:r>
          </a:p>
        </p:txBody>
      </p:sp>
    </p:spTree>
    <p:extLst>
      <p:ext uri="{BB962C8B-B14F-4D97-AF65-F5344CB8AC3E}">
        <p14:creationId xmlns:p14="http://schemas.microsoft.com/office/powerpoint/2010/main" val="17770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0040" y="90805"/>
            <a:ext cx="10515600" cy="569595"/>
          </a:xfrm>
        </p:spPr>
        <p:txBody>
          <a:bodyPr>
            <a:normAutofit fontScale="90000"/>
          </a:bodyPr>
          <a:lstStyle/>
          <a:p>
            <a:r>
              <a:rPr lang="en-US" sz="3600" dirty="0"/>
              <a:t>Query 1b</a:t>
            </a:r>
          </a:p>
        </p:txBody>
      </p:sp>
      <p:pic>
        <p:nvPicPr>
          <p:cNvPr id="5" name="Picture 4">
            <a:extLst>
              <a:ext uri="{FF2B5EF4-FFF2-40B4-BE49-F238E27FC236}">
                <a16:creationId xmlns:a16="http://schemas.microsoft.com/office/drawing/2014/main" id="{038AFC23-459F-EE41-B97F-BEBCA15B02A1}"/>
              </a:ext>
            </a:extLst>
          </p:cNvPr>
          <p:cNvPicPr>
            <a:picLocks noChangeAspect="1"/>
          </p:cNvPicPr>
          <p:nvPr/>
        </p:nvPicPr>
        <p:blipFill>
          <a:blip r:embed="rId2"/>
          <a:stretch>
            <a:fillRect/>
          </a:stretch>
        </p:blipFill>
        <p:spPr>
          <a:xfrm>
            <a:off x="2242820" y="1104934"/>
            <a:ext cx="9169400" cy="2451100"/>
          </a:xfrm>
          <a:prstGeom prst="rect">
            <a:avLst/>
          </a:prstGeom>
        </p:spPr>
      </p:pic>
    </p:spTree>
    <p:extLst>
      <p:ext uri="{BB962C8B-B14F-4D97-AF65-F5344CB8AC3E}">
        <p14:creationId xmlns:p14="http://schemas.microsoft.com/office/powerpoint/2010/main" val="1021822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Query 2</a:t>
            </a:r>
          </a:p>
        </p:txBody>
      </p:sp>
      <p:sp>
        <p:nvSpPr>
          <p:cNvPr id="3" name="Content Placeholder 2"/>
          <p:cNvSpPr>
            <a:spLocks noGrp="1"/>
          </p:cNvSpPr>
          <p:nvPr>
            <p:ph idx="1"/>
          </p:nvPr>
        </p:nvSpPr>
        <p:spPr/>
        <p:txBody>
          <a:bodyPr>
            <a:normAutofit/>
          </a:bodyPr>
          <a:lstStyle/>
          <a:p>
            <a:pPr marL="0" indent="0">
              <a:buNone/>
            </a:pPr>
            <a:r>
              <a:rPr lang="en-US" dirty="0"/>
              <a:t>According to the </a:t>
            </a:r>
            <a:r>
              <a:rPr lang="en-US" b="1" dirty="0"/>
              <a:t>material type</a:t>
            </a:r>
            <a:r>
              <a:rPr lang="en-US" dirty="0"/>
              <a:t>, its </a:t>
            </a:r>
            <a:r>
              <a:rPr lang="en-US" b="1" dirty="0"/>
              <a:t>properties</a:t>
            </a:r>
            <a:r>
              <a:rPr lang="en-US" dirty="0"/>
              <a:t>, and the specimen’s </a:t>
            </a:r>
            <a:r>
              <a:rPr lang="en-US" b="1" dirty="0"/>
              <a:t>dimensions</a:t>
            </a:r>
            <a:r>
              <a:rPr lang="en-US" dirty="0"/>
              <a:t>, find the variation of the </a:t>
            </a:r>
            <a:r>
              <a:rPr lang="en-US" b="1" dirty="0"/>
              <a:t>maximum strain percentage </a:t>
            </a:r>
            <a:r>
              <a:rPr lang="en-US" dirty="0"/>
              <a:t>and the </a:t>
            </a:r>
            <a:r>
              <a:rPr lang="en-US" b="1" dirty="0"/>
              <a:t>load cycle time </a:t>
            </a:r>
            <a:r>
              <a:rPr lang="en-US" dirty="0"/>
              <a:t>applied to the specimen. </a:t>
            </a:r>
          </a:p>
          <a:p>
            <a:pPr marL="0" indent="0">
              <a:buNone/>
            </a:pPr>
            <a:endParaRPr lang="en-US" dirty="0"/>
          </a:p>
          <a:p>
            <a:pPr marL="0" indent="0">
              <a:buNone/>
            </a:pPr>
            <a:r>
              <a:rPr lang="en-US" dirty="0"/>
              <a:t>Query 1a: Filter the search by the material’s </a:t>
            </a:r>
            <a:r>
              <a:rPr lang="en-US" b="1" dirty="0"/>
              <a:t>layer</a:t>
            </a:r>
            <a:r>
              <a:rPr lang="en-US" dirty="0"/>
              <a:t> 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C1C7005B-BC6B-4640-AC87-708EC931A152}"/>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18710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7ABA-3F69-D649-A287-5F4CAE3B7D98}"/>
              </a:ext>
            </a:extLst>
          </p:cNvPr>
          <p:cNvSpPr/>
          <p:nvPr/>
        </p:nvSpPr>
        <p:spPr>
          <a:xfrm>
            <a:off x="396076" y="1094971"/>
            <a:ext cx="10379240" cy="4031873"/>
          </a:xfrm>
          <a:prstGeom prst="rect">
            <a:avLst/>
          </a:prstGeom>
        </p:spPr>
        <p:txBody>
          <a:bodyPr wrap="square">
            <a:spAutoFit/>
          </a:bodyPr>
          <a:lstStyle/>
          <a:p>
            <a:pPr marL="457200" marR="0">
              <a:spcBef>
                <a:spcPts val="0"/>
              </a:spcBef>
              <a:spcAft>
                <a:spcPts val="0"/>
              </a:spcAft>
            </a:pPr>
            <a:r>
              <a:rPr lang="en-US" sz="3200" b="1" i="1" dirty="0">
                <a:latin typeface="Garamond" panose="02020404030301010803" pitchFamily="18" charset="0"/>
                <a:ea typeface="Times New Roman" panose="02020603050405020304" pitchFamily="18" charset="0"/>
                <a:cs typeface="Arial" panose="020B0604020202020204" pitchFamily="34" charset="0"/>
              </a:rPr>
              <a:t>Goals of Wind Turbine Project</a:t>
            </a:r>
          </a:p>
          <a:p>
            <a:pPr marL="457200" marR="0">
              <a:spcBef>
                <a:spcPts val="0"/>
              </a:spcBef>
              <a:spcAft>
                <a:spcPts val="0"/>
              </a:spcAft>
            </a:pPr>
            <a:endParaRPr lang="en-US" sz="3200" i="1" dirty="0">
              <a:effectLst/>
              <a:latin typeface="Garamond" panose="02020404030301010803" pitchFamily="18" charset="0"/>
              <a:cs typeface="Arial" panose="020B0604020202020204" pitchFamily="34" charset="0"/>
            </a:endParaRPr>
          </a:p>
          <a:p>
            <a:pPr marL="457200" marR="0">
              <a:spcBef>
                <a:spcPts val="0"/>
              </a:spcBef>
              <a:spcAft>
                <a:spcPts val="0"/>
              </a:spcAft>
            </a:pPr>
            <a:r>
              <a:rPr lang="en-US" sz="3200" dirty="0">
                <a:latin typeface="Garamond" panose="02020404030301010803" pitchFamily="18" charset="0"/>
                <a:cs typeface="Arial" panose="020B0604020202020204" pitchFamily="34" charset="0"/>
              </a:rPr>
              <a:t>1. Using existing ontologies and an existing dataset, build an application ontology and use it to create an RDF knowledge graph. </a:t>
            </a:r>
          </a:p>
          <a:p>
            <a:pPr marL="457200" marR="0">
              <a:spcBef>
                <a:spcPts val="0"/>
              </a:spcBef>
              <a:spcAft>
                <a:spcPts val="0"/>
              </a:spcAft>
            </a:pPr>
            <a:endParaRPr lang="en-US" sz="3200" dirty="0">
              <a:latin typeface="Garamond" panose="02020404030301010803" pitchFamily="18" charset="0"/>
              <a:cs typeface="Arial" panose="020B0604020202020204" pitchFamily="34" charset="0"/>
            </a:endParaRPr>
          </a:p>
          <a:p>
            <a:pPr marL="457200" marR="0">
              <a:spcBef>
                <a:spcPts val="0"/>
              </a:spcBef>
              <a:spcAft>
                <a:spcPts val="0"/>
              </a:spcAft>
            </a:pPr>
            <a:r>
              <a:rPr lang="en-US" sz="3200" dirty="0">
                <a:latin typeface="Garamond" panose="02020404030301010803" pitchFamily="18" charset="0"/>
                <a:cs typeface="Arial" panose="020B0604020202020204" pitchFamily="34" charset="0"/>
              </a:rPr>
              <a:t>2. Query this knowledge graph to aid a materials engineer in a material selection process.  </a:t>
            </a:r>
            <a:endParaRPr lang="en-US" sz="3200" dirty="0">
              <a:effectLst/>
            </a:endParaRPr>
          </a:p>
        </p:txBody>
      </p:sp>
      <p:sp>
        <p:nvSpPr>
          <p:cNvPr id="5" name="Rectangle 4">
            <a:extLst>
              <a:ext uri="{FF2B5EF4-FFF2-40B4-BE49-F238E27FC236}">
                <a16:creationId xmlns:a16="http://schemas.microsoft.com/office/drawing/2014/main" id="{2E90C00D-5157-8D47-B60C-5F07753301D6}"/>
              </a:ext>
            </a:extLst>
          </p:cNvPr>
          <p:cNvSpPr/>
          <p:nvPr/>
        </p:nvSpPr>
        <p:spPr>
          <a:xfrm>
            <a:off x="0" y="16933"/>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2545128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a:t>
            </a:r>
          </a:p>
        </p:txBody>
      </p:sp>
    </p:spTree>
    <p:extLst>
      <p:ext uri="{BB962C8B-B14F-4D97-AF65-F5344CB8AC3E}">
        <p14:creationId xmlns:p14="http://schemas.microsoft.com/office/powerpoint/2010/main" val="264985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2a</a:t>
            </a:r>
          </a:p>
        </p:txBody>
      </p:sp>
    </p:spTree>
    <p:extLst>
      <p:ext uri="{BB962C8B-B14F-4D97-AF65-F5344CB8AC3E}">
        <p14:creationId xmlns:p14="http://schemas.microsoft.com/office/powerpoint/2010/main" val="3958062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2b</a:t>
            </a:r>
          </a:p>
        </p:txBody>
      </p:sp>
    </p:spTree>
    <p:extLst>
      <p:ext uri="{BB962C8B-B14F-4D97-AF65-F5344CB8AC3E}">
        <p14:creationId xmlns:p14="http://schemas.microsoft.com/office/powerpoint/2010/main" val="153797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QUERY 3</a:t>
            </a:r>
          </a:p>
        </p:txBody>
      </p:sp>
      <p:sp>
        <p:nvSpPr>
          <p:cNvPr id="3" name="Content Placeholder 2"/>
          <p:cNvSpPr>
            <a:spLocks noGrp="1"/>
          </p:cNvSpPr>
          <p:nvPr>
            <p:ph idx="1"/>
          </p:nvPr>
        </p:nvSpPr>
        <p:spPr/>
        <p:txBody>
          <a:bodyPr/>
          <a:lstStyle/>
          <a:p>
            <a:pPr marL="0" indent="0">
              <a:buNone/>
            </a:pPr>
            <a:r>
              <a:rPr lang="en-US" dirty="0"/>
              <a:t>According to the </a:t>
            </a:r>
            <a:r>
              <a:rPr lang="en-US" b="1" dirty="0"/>
              <a:t>material type</a:t>
            </a:r>
            <a:r>
              <a:rPr lang="en-US" dirty="0"/>
              <a:t>, its </a:t>
            </a:r>
            <a:r>
              <a:rPr lang="en-US" b="1" dirty="0"/>
              <a:t>properties</a:t>
            </a:r>
            <a:r>
              <a:rPr lang="en-US" dirty="0"/>
              <a:t>, and also the specimen’s </a:t>
            </a:r>
            <a:r>
              <a:rPr lang="en-US" b="1" dirty="0"/>
              <a:t>dimensions</a:t>
            </a:r>
            <a:r>
              <a:rPr lang="en-US" dirty="0"/>
              <a:t>, find the variation of the </a:t>
            </a:r>
            <a:r>
              <a:rPr lang="en-US" b="1" dirty="0"/>
              <a:t>stress ratio </a:t>
            </a:r>
            <a:r>
              <a:rPr lang="en-US" dirty="0"/>
              <a:t>(min stress/max stress) and the </a:t>
            </a:r>
            <a:r>
              <a:rPr lang="en-US" b="1" dirty="0"/>
              <a:t>load cycle time </a:t>
            </a:r>
            <a:r>
              <a:rPr lang="en-US" dirty="0"/>
              <a:t>applied to the specimen.</a:t>
            </a:r>
          </a:p>
          <a:p>
            <a:pPr marL="0" indent="0">
              <a:buNone/>
            </a:pPr>
            <a:endParaRPr lang="en-US" dirty="0"/>
          </a:p>
          <a:p>
            <a:pPr marL="0" indent="0">
              <a:buNone/>
            </a:pPr>
            <a:r>
              <a:rPr lang="en-US" dirty="0"/>
              <a:t>Query 1a: Filter the search by the material’s </a:t>
            </a:r>
            <a:r>
              <a:rPr lang="en-US" b="1" dirty="0"/>
              <a:t>layer</a:t>
            </a:r>
            <a:r>
              <a:rPr lang="en-US" dirty="0"/>
              <a:t> </a:t>
            </a:r>
            <a:r>
              <a:rPr lang="en-US" b="1" dirty="0"/>
              <a:t>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D694F146-75B9-7440-B2DA-5D726F1CC7A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490864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a:t>
            </a:r>
          </a:p>
        </p:txBody>
      </p:sp>
    </p:spTree>
    <p:extLst>
      <p:ext uri="{BB962C8B-B14F-4D97-AF65-F5344CB8AC3E}">
        <p14:creationId xmlns:p14="http://schemas.microsoft.com/office/powerpoint/2010/main" val="3177840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842000"/>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3a</a:t>
            </a:r>
          </a:p>
        </p:txBody>
      </p:sp>
    </p:spTree>
    <p:extLst>
      <p:ext uri="{BB962C8B-B14F-4D97-AF65-F5344CB8AC3E}">
        <p14:creationId xmlns:p14="http://schemas.microsoft.com/office/powerpoint/2010/main" val="4173249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842000"/>
          </a:xfrm>
        </p:spPr>
        <p:txBody>
          <a:bodyPr>
            <a:normAutofit fontScale="475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3b</a:t>
            </a:r>
          </a:p>
        </p:txBody>
      </p:sp>
    </p:spTree>
    <p:extLst>
      <p:ext uri="{BB962C8B-B14F-4D97-AF65-F5344CB8AC3E}">
        <p14:creationId xmlns:p14="http://schemas.microsoft.com/office/powerpoint/2010/main" val="646814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TextBox 2">
            <a:extLst>
              <a:ext uri="{FF2B5EF4-FFF2-40B4-BE49-F238E27FC236}">
                <a16:creationId xmlns:a16="http://schemas.microsoft.com/office/drawing/2014/main" id="{BA94C440-022A-5549-A486-7E1B6995ECCC}"/>
              </a:ext>
            </a:extLst>
          </p:cNvPr>
          <p:cNvSpPr txBox="1"/>
          <p:nvPr/>
        </p:nvSpPr>
        <p:spPr>
          <a:xfrm>
            <a:off x="563880" y="792480"/>
            <a:ext cx="10728960" cy="5509200"/>
          </a:xfrm>
          <a:prstGeom prst="rect">
            <a:avLst/>
          </a:prstGeom>
          <a:noFill/>
        </p:spPr>
        <p:txBody>
          <a:bodyPr wrap="square" rtlCol="0">
            <a:spAutoFit/>
          </a:bodyPr>
          <a:lstStyle/>
          <a:p>
            <a:r>
              <a:rPr lang="en-US" sz="4400" dirty="0"/>
              <a:t>One Idea for Achieving Commercial Viability</a:t>
            </a:r>
          </a:p>
          <a:p>
            <a:endParaRPr lang="en-US" sz="4400" dirty="0"/>
          </a:p>
          <a:p>
            <a:pPr marL="742950" indent="-742950">
              <a:buAutoNum type="arabicPeriod"/>
            </a:pPr>
            <a:r>
              <a:rPr lang="en-US" sz="4400" dirty="0"/>
              <a:t>Create a Web Form wrapped around a SPARQL endpoint using our terms.</a:t>
            </a:r>
          </a:p>
          <a:p>
            <a:pPr marL="742950" indent="-742950">
              <a:buAutoNum type="arabicPeriod"/>
            </a:pPr>
            <a:endParaRPr lang="en-US" sz="4400" dirty="0"/>
          </a:p>
          <a:p>
            <a:pPr marL="742950" indent="-742950">
              <a:buAutoNum type="arabicPeriod"/>
            </a:pPr>
            <a:endParaRPr lang="en-US" sz="4400" dirty="0"/>
          </a:p>
          <a:p>
            <a:pPr marL="742950" indent="-742950">
              <a:buAutoNum type="arabicPeriod"/>
            </a:pPr>
            <a:r>
              <a:rPr lang="en-US" sz="4400" dirty="0"/>
              <a:t>Point the Web Form to a SPARQL Engine with an RDF backend.  </a:t>
            </a:r>
          </a:p>
        </p:txBody>
      </p:sp>
    </p:spTree>
    <p:extLst>
      <p:ext uri="{BB962C8B-B14F-4D97-AF65-F5344CB8AC3E}">
        <p14:creationId xmlns:p14="http://schemas.microsoft.com/office/powerpoint/2010/main" val="3157491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6966AC6C-58B3-0A42-A89B-D9EE1A798676}"/>
              </a:ext>
            </a:extLst>
          </p:cNvPr>
          <p:cNvPicPr>
            <a:picLocks noChangeAspect="1"/>
          </p:cNvPicPr>
          <p:nvPr/>
        </p:nvPicPr>
        <p:blipFill rotWithShape="1">
          <a:blip r:embed="rId3"/>
          <a:srcRect t="12577"/>
          <a:stretch/>
        </p:blipFill>
        <p:spPr>
          <a:xfrm>
            <a:off x="0" y="1431235"/>
            <a:ext cx="8724900" cy="3985868"/>
          </a:xfrm>
          <a:prstGeom prst="rect">
            <a:avLst/>
          </a:prstGeom>
        </p:spPr>
      </p:pic>
      <p:sp>
        <p:nvSpPr>
          <p:cNvPr id="3" name="TextBox 2">
            <a:extLst>
              <a:ext uri="{FF2B5EF4-FFF2-40B4-BE49-F238E27FC236}">
                <a16:creationId xmlns:a16="http://schemas.microsoft.com/office/drawing/2014/main" id="{F6C1C990-4238-3E41-A0C4-80AF2D36A662}"/>
              </a:ext>
            </a:extLst>
          </p:cNvPr>
          <p:cNvSpPr txBox="1"/>
          <p:nvPr/>
        </p:nvSpPr>
        <p:spPr>
          <a:xfrm>
            <a:off x="6635578" y="778476"/>
            <a:ext cx="4757352" cy="1077218"/>
          </a:xfrm>
          <a:prstGeom prst="rect">
            <a:avLst/>
          </a:prstGeom>
          <a:noFill/>
        </p:spPr>
        <p:txBody>
          <a:bodyPr wrap="square" rtlCol="0">
            <a:spAutoFit/>
          </a:bodyPr>
          <a:lstStyle/>
          <a:p>
            <a:r>
              <a:rPr lang="en-US" sz="3200" dirty="0"/>
              <a:t>A SPARQL endpoint is too complicated or casual users</a:t>
            </a:r>
          </a:p>
        </p:txBody>
      </p:sp>
    </p:spTree>
    <p:extLst>
      <p:ext uri="{BB962C8B-B14F-4D97-AF65-F5344CB8AC3E}">
        <p14:creationId xmlns:p14="http://schemas.microsoft.com/office/powerpoint/2010/main" val="3021215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9" name="Picture 8">
            <a:extLst>
              <a:ext uri="{FF2B5EF4-FFF2-40B4-BE49-F238E27FC236}">
                <a16:creationId xmlns:a16="http://schemas.microsoft.com/office/drawing/2014/main" id="{D66FB724-B1FA-EC4C-B393-03E8AB63CA36}"/>
              </a:ext>
            </a:extLst>
          </p:cNvPr>
          <p:cNvPicPr>
            <a:picLocks noChangeAspect="1"/>
          </p:cNvPicPr>
          <p:nvPr/>
        </p:nvPicPr>
        <p:blipFill>
          <a:blip r:embed="rId2"/>
          <a:stretch>
            <a:fillRect/>
          </a:stretch>
        </p:blipFill>
        <p:spPr>
          <a:xfrm>
            <a:off x="5340902" y="789623"/>
            <a:ext cx="5803900" cy="5105400"/>
          </a:xfrm>
          <a:prstGeom prst="rect">
            <a:avLst/>
          </a:prstGeom>
        </p:spPr>
      </p:pic>
      <p:sp>
        <p:nvSpPr>
          <p:cNvPr id="13" name="Rectangle 12">
            <a:extLst>
              <a:ext uri="{FF2B5EF4-FFF2-40B4-BE49-F238E27FC236}">
                <a16:creationId xmlns:a16="http://schemas.microsoft.com/office/drawing/2014/main" id="{6F3BF2FE-8F20-2849-98D1-DA37D99E661B}"/>
              </a:ext>
            </a:extLst>
          </p:cNvPr>
          <p:cNvSpPr/>
          <p:nvPr/>
        </p:nvSpPr>
        <p:spPr>
          <a:xfrm>
            <a:off x="503583" y="1417983"/>
            <a:ext cx="4267200" cy="133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Process Workflow</a:t>
            </a:r>
          </a:p>
        </p:txBody>
      </p:sp>
    </p:spTree>
    <p:extLst>
      <p:ext uri="{BB962C8B-B14F-4D97-AF65-F5344CB8AC3E}">
        <p14:creationId xmlns:p14="http://schemas.microsoft.com/office/powerpoint/2010/main" val="406512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0C24E-2C8C-5D42-B1FA-7DCD30A03CC4}"/>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ound Diagonal Corner Rectangle 2">
            <a:extLst>
              <a:ext uri="{FF2B5EF4-FFF2-40B4-BE49-F238E27FC236}">
                <a16:creationId xmlns:a16="http://schemas.microsoft.com/office/drawing/2014/main" id="{C624382A-098E-344F-9427-DC74841F815E}"/>
              </a:ext>
            </a:extLst>
          </p:cNvPr>
          <p:cNvSpPr/>
          <p:nvPr/>
        </p:nvSpPr>
        <p:spPr>
          <a:xfrm>
            <a:off x="1895060" y="758975"/>
            <a:ext cx="8401879" cy="215103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Ontologies</a:t>
            </a:r>
            <a:r>
              <a:rPr lang="en-US" sz="2400" dirty="0"/>
              <a:t> are tools for data integration. They consist of a taxonomy of classes linked by subclasses relations, a list of relations that hold among instances of those classes, and axioms or rules that pertain to instances of the classes.</a:t>
            </a:r>
          </a:p>
        </p:txBody>
      </p:sp>
      <p:sp>
        <p:nvSpPr>
          <p:cNvPr id="4" name="Round Diagonal Corner Rectangle 3">
            <a:extLst>
              <a:ext uri="{FF2B5EF4-FFF2-40B4-BE49-F238E27FC236}">
                <a16:creationId xmlns:a16="http://schemas.microsoft.com/office/drawing/2014/main" id="{EBC944A8-6367-9843-92EF-44C964C09715}"/>
              </a:ext>
            </a:extLst>
          </p:cNvPr>
          <p:cNvSpPr/>
          <p:nvPr/>
        </p:nvSpPr>
        <p:spPr>
          <a:xfrm>
            <a:off x="1895060" y="3489983"/>
            <a:ext cx="8401879" cy="215103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Knowledge Graph</a:t>
            </a:r>
            <a:r>
              <a:rPr lang="en-US" sz="2400" dirty="0"/>
              <a:t>: a knowledge base taking the form of a graph. Our knowledge graph is in RDF (rich descriptive framework) format. It was generated using an existing dataset and an ontology. </a:t>
            </a:r>
            <a:r>
              <a:rPr lang="en-US" sz="2400" b="1" dirty="0"/>
              <a:t> </a:t>
            </a:r>
            <a:endParaRPr lang="en-US" sz="2400" dirty="0"/>
          </a:p>
        </p:txBody>
      </p:sp>
    </p:spTree>
    <p:extLst>
      <p:ext uri="{BB962C8B-B14F-4D97-AF65-F5344CB8AC3E}">
        <p14:creationId xmlns:p14="http://schemas.microsoft.com/office/powerpoint/2010/main" val="210357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6" name="Picture 5">
            <a:extLst>
              <a:ext uri="{FF2B5EF4-FFF2-40B4-BE49-F238E27FC236}">
                <a16:creationId xmlns:a16="http://schemas.microsoft.com/office/drawing/2014/main" id="{664DD2D2-DA15-C14C-9D9D-1B8A7821F3BC}"/>
              </a:ext>
            </a:extLst>
          </p:cNvPr>
          <p:cNvPicPr>
            <a:picLocks noChangeAspect="1"/>
          </p:cNvPicPr>
          <p:nvPr/>
        </p:nvPicPr>
        <p:blipFill>
          <a:blip r:embed="rId2"/>
          <a:stretch>
            <a:fillRect/>
          </a:stretch>
        </p:blipFill>
        <p:spPr>
          <a:xfrm>
            <a:off x="0" y="441434"/>
            <a:ext cx="12192000" cy="4839886"/>
          </a:xfrm>
          <a:prstGeom prst="rect">
            <a:avLst/>
          </a:prstGeom>
        </p:spPr>
      </p:pic>
      <p:sp>
        <p:nvSpPr>
          <p:cNvPr id="10" name="Rectangle 9">
            <a:extLst>
              <a:ext uri="{FF2B5EF4-FFF2-40B4-BE49-F238E27FC236}">
                <a16:creationId xmlns:a16="http://schemas.microsoft.com/office/drawing/2014/main" id="{8C5CD5AE-951D-EC49-970D-BEAB44DD766C}"/>
              </a:ext>
            </a:extLst>
          </p:cNvPr>
          <p:cNvSpPr/>
          <p:nvPr/>
        </p:nvSpPr>
        <p:spPr>
          <a:xfrm>
            <a:off x="1987826" y="5281320"/>
            <a:ext cx="4267200" cy="133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OWL2TL</a:t>
            </a:r>
          </a:p>
        </p:txBody>
      </p:sp>
    </p:spTree>
    <p:extLst>
      <p:ext uri="{BB962C8B-B14F-4D97-AF65-F5344CB8AC3E}">
        <p14:creationId xmlns:p14="http://schemas.microsoft.com/office/powerpoint/2010/main" val="3258667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5" name="Rounded Rectangle 4">
            <a:extLst>
              <a:ext uri="{FF2B5EF4-FFF2-40B4-BE49-F238E27FC236}">
                <a16:creationId xmlns:a16="http://schemas.microsoft.com/office/drawing/2014/main" id="{D04793D5-D650-D848-A544-8D1BE69D69C3}"/>
              </a:ext>
            </a:extLst>
          </p:cNvPr>
          <p:cNvSpPr/>
          <p:nvPr/>
        </p:nvSpPr>
        <p:spPr>
          <a:xfrm>
            <a:off x="3877056" y="1517904"/>
            <a:ext cx="7296912" cy="384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5104E66-0870-6847-B3E2-B919D6B442E8}"/>
              </a:ext>
            </a:extLst>
          </p:cNvPr>
          <p:cNvSpPr/>
          <p:nvPr/>
        </p:nvSpPr>
        <p:spPr>
          <a:xfrm>
            <a:off x="3877056" y="2128030"/>
            <a:ext cx="7296912" cy="384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023C39-8D0B-4444-999A-CEDF71CE0478}"/>
              </a:ext>
            </a:extLst>
          </p:cNvPr>
          <p:cNvSpPr txBox="1"/>
          <p:nvPr/>
        </p:nvSpPr>
        <p:spPr>
          <a:xfrm>
            <a:off x="886968" y="1527048"/>
            <a:ext cx="2825496" cy="338554"/>
          </a:xfrm>
          <a:prstGeom prst="rect">
            <a:avLst/>
          </a:prstGeom>
          <a:noFill/>
        </p:spPr>
        <p:txBody>
          <a:bodyPr wrap="square" rtlCol="0">
            <a:spAutoFit/>
          </a:bodyPr>
          <a:lstStyle/>
          <a:p>
            <a:r>
              <a:rPr lang="en-US" sz="1600" b="1" dirty="0">
                <a:latin typeface="Adobe Gothic Std B" panose="020B0800000000000000" pitchFamily="34" charset="-128"/>
                <a:ea typeface="Adobe Gothic Std B" panose="020B0800000000000000" pitchFamily="34" charset="-128"/>
              </a:rPr>
              <a:t>Key Performance Parameter</a:t>
            </a:r>
          </a:p>
        </p:txBody>
      </p:sp>
      <p:sp>
        <p:nvSpPr>
          <p:cNvPr id="11" name="TextBox 10">
            <a:extLst>
              <a:ext uri="{FF2B5EF4-FFF2-40B4-BE49-F238E27FC236}">
                <a16:creationId xmlns:a16="http://schemas.microsoft.com/office/drawing/2014/main" id="{3937356B-B1A6-8F4E-BAF9-4B7064BB2AE1}"/>
              </a:ext>
            </a:extLst>
          </p:cNvPr>
          <p:cNvSpPr txBox="1"/>
          <p:nvPr/>
        </p:nvSpPr>
        <p:spPr>
          <a:xfrm>
            <a:off x="886968" y="3032760"/>
            <a:ext cx="2825496" cy="338554"/>
          </a:xfrm>
          <a:prstGeom prst="rect">
            <a:avLst/>
          </a:prstGeom>
          <a:noFill/>
        </p:spPr>
        <p:txBody>
          <a:bodyPr wrap="square" rtlCol="0">
            <a:spAutoFit/>
          </a:bodyPr>
          <a:lstStyle/>
          <a:p>
            <a:r>
              <a:rPr lang="en-US" sz="1600" b="1" dirty="0">
                <a:latin typeface="Adobe Gothic Std B" panose="020B0800000000000000" pitchFamily="34" charset="-128"/>
                <a:ea typeface="Adobe Gothic Std B" panose="020B0800000000000000" pitchFamily="34" charset="-128"/>
              </a:rPr>
              <a:t>Key Design Objective</a:t>
            </a:r>
          </a:p>
        </p:txBody>
      </p:sp>
      <p:sp>
        <p:nvSpPr>
          <p:cNvPr id="12" name="Rounded Rectangle 11">
            <a:extLst>
              <a:ext uri="{FF2B5EF4-FFF2-40B4-BE49-F238E27FC236}">
                <a16:creationId xmlns:a16="http://schemas.microsoft.com/office/drawing/2014/main" id="{0A21C5E6-D8F5-664E-BBB2-B9DBAD8BDA5A}"/>
              </a:ext>
            </a:extLst>
          </p:cNvPr>
          <p:cNvSpPr/>
          <p:nvPr/>
        </p:nvSpPr>
        <p:spPr>
          <a:xfrm>
            <a:off x="3877056" y="3032760"/>
            <a:ext cx="7296912" cy="38404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28EF674-CBF4-3448-86FD-99E714B93DE0}"/>
              </a:ext>
            </a:extLst>
          </p:cNvPr>
          <p:cNvPicPr>
            <a:picLocks noChangeAspect="1"/>
          </p:cNvPicPr>
          <p:nvPr/>
        </p:nvPicPr>
        <p:blipFill>
          <a:blip r:embed="rId2"/>
          <a:stretch>
            <a:fillRect/>
          </a:stretch>
        </p:blipFill>
        <p:spPr>
          <a:xfrm>
            <a:off x="3387090" y="2139079"/>
            <a:ext cx="361950" cy="361950"/>
          </a:xfrm>
          <a:prstGeom prst="rect">
            <a:avLst/>
          </a:prstGeom>
        </p:spPr>
      </p:pic>
      <p:sp>
        <p:nvSpPr>
          <p:cNvPr id="14" name="Rounded Rectangle 13">
            <a:extLst>
              <a:ext uri="{FF2B5EF4-FFF2-40B4-BE49-F238E27FC236}">
                <a16:creationId xmlns:a16="http://schemas.microsoft.com/office/drawing/2014/main" id="{90DCD381-CD50-1A48-8F52-5150CFB70917}"/>
              </a:ext>
            </a:extLst>
          </p:cNvPr>
          <p:cNvSpPr/>
          <p:nvPr/>
        </p:nvSpPr>
        <p:spPr>
          <a:xfrm>
            <a:off x="3877056" y="3699972"/>
            <a:ext cx="7296912" cy="38404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024DD5-874E-E344-8C54-CF887776EBA9}"/>
              </a:ext>
            </a:extLst>
          </p:cNvPr>
          <p:cNvPicPr>
            <a:picLocks noChangeAspect="1"/>
          </p:cNvPicPr>
          <p:nvPr/>
        </p:nvPicPr>
        <p:blipFill>
          <a:blip r:embed="rId2"/>
          <a:stretch>
            <a:fillRect/>
          </a:stretch>
        </p:blipFill>
        <p:spPr>
          <a:xfrm>
            <a:off x="3379851" y="3711021"/>
            <a:ext cx="361950" cy="361950"/>
          </a:xfrm>
          <a:prstGeom prst="rect">
            <a:avLst/>
          </a:prstGeom>
        </p:spPr>
      </p:pic>
      <p:sp>
        <p:nvSpPr>
          <p:cNvPr id="16" name="Rectangle 15">
            <a:extLst>
              <a:ext uri="{FF2B5EF4-FFF2-40B4-BE49-F238E27FC236}">
                <a16:creationId xmlns:a16="http://schemas.microsoft.com/office/drawing/2014/main" id="{CED321B5-5573-5944-B242-99EB046B52BA}"/>
              </a:ext>
            </a:extLst>
          </p:cNvPr>
          <p:cNvSpPr/>
          <p:nvPr/>
        </p:nvSpPr>
        <p:spPr>
          <a:xfrm>
            <a:off x="539496" y="548640"/>
            <a:ext cx="10634472" cy="73152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dobe Gothic Std B" panose="020B0800000000000000" pitchFamily="34" charset="-128"/>
                <a:ea typeface="Adobe Gothic Std B" panose="020B0800000000000000" pitchFamily="34" charset="-128"/>
                <a:cs typeface="Adobe Arabic" panose="02040503050201020203" pitchFamily="18" charset="-78"/>
              </a:rPr>
              <a:t>Material Analysis Query Portal</a:t>
            </a:r>
          </a:p>
        </p:txBody>
      </p:sp>
      <p:sp>
        <p:nvSpPr>
          <p:cNvPr id="17" name="TextBox 16">
            <a:extLst>
              <a:ext uri="{FF2B5EF4-FFF2-40B4-BE49-F238E27FC236}">
                <a16:creationId xmlns:a16="http://schemas.microsoft.com/office/drawing/2014/main" id="{960883B3-44E2-E146-8F1B-807AC0BFFF6F}"/>
              </a:ext>
            </a:extLst>
          </p:cNvPr>
          <p:cNvSpPr txBox="1"/>
          <p:nvPr/>
        </p:nvSpPr>
        <p:spPr>
          <a:xfrm>
            <a:off x="329184" y="5294012"/>
            <a:ext cx="4526280" cy="1169551"/>
          </a:xfrm>
          <a:prstGeom prst="rect">
            <a:avLst/>
          </a:prstGeom>
          <a:noFill/>
        </p:spPr>
        <p:txBody>
          <a:bodyPr wrap="square" rtlCol="0">
            <a:spAutoFit/>
          </a:bodyPr>
          <a:lstStyle/>
          <a:p>
            <a:r>
              <a:rPr lang="en-US" sz="1400" dirty="0"/>
              <a:t>Using the drop-down menu, specify the key performance parameters that will constrain your search. Then specify the key design objective you are looking for. The portal will then build a SPARQL query on the backend to query the Sandia Labs Knowledge graph and find your optimal results </a:t>
            </a:r>
          </a:p>
        </p:txBody>
      </p:sp>
      <p:sp>
        <p:nvSpPr>
          <p:cNvPr id="18" name="TextBox 17">
            <a:extLst>
              <a:ext uri="{FF2B5EF4-FFF2-40B4-BE49-F238E27FC236}">
                <a16:creationId xmlns:a16="http://schemas.microsoft.com/office/drawing/2014/main" id="{0035DA02-61E0-344D-B316-78F99EB41B97}"/>
              </a:ext>
            </a:extLst>
          </p:cNvPr>
          <p:cNvSpPr txBox="1"/>
          <p:nvPr/>
        </p:nvSpPr>
        <p:spPr>
          <a:xfrm>
            <a:off x="329184" y="4909964"/>
            <a:ext cx="2825496" cy="400110"/>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How to Use</a:t>
            </a:r>
          </a:p>
        </p:txBody>
      </p:sp>
      <p:sp>
        <p:nvSpPr>
          <p:cNvPr id="19" name="TextBox 18">
            <a:extLst>
              <a:ext uri="{FF2B5EF4-FFF2-40B4-BE49-F238E27FC236}">
                <a16:creationId xmlns:a16="http://schemas.microsoft.com/office/drawing/2014/main" id="{EAA37B3B-78AF-6940-BCD2-32C6B3B00A1E}"/>
              </a:ext>
            </a:extLst>
          </p:cNvPr>
          <p:cNvSpPr txBox="1"/>
          <p:nvPr/>
        </p:nvSpPr>
        <p:spPr>
          <a:xfrm>
            <a:off x="7120128" y="5294012"/>
            <a:ext cx="4526280" cy="954107"/>
          </a:xfrm>
          <a:prstGeom prst="rect">
            <a:avLst/>
          </a:prstGeom>
          <a:noFill/>
        </p:spPr>
        <p:txBody>
          <a:bodyPr wrap="square" rtlCol="0">
            <a:spAutoFit/>
          </a:bodyPr>
          <a:lstStyle/>
          <a:p>
            <a:r>
              <a:rPr lang="en-US" sz="1400" i="1" dirty="0"/>
              <a:t>Key Performance Parameters: </a:t>
            </a:r>
            <a:r>
              <a:rPr lang="en-US" sz="1400" dirty="0"/>
              <a:t>Beam Weight, I-Beam structure, Fatigue Test Frequency of less than 50hrz</a:t>
            </a:r>
          </a:p>
          <a:p>
            <a:endParaRPr lang="en-US" sz="1400" dirty="0"/>
          </a:p>
          <a:p>
            <a:r>
              <a:rPr lang="en-US" sz="1400" i="1" dirty="0"/>
              <a:t>Key Design Objective: </a:t>
            </a:r>
            <a:r>
              <a:rPr lang="en-US" sz="1400" dirty="0"/>
              <a:t>Material Type and Resign Type  </a:t>
            </a:r>
          </a:p>
        </p:txBody>
      </p:sp>
      <p:sp>
        <p:nvSpPr>
          <p:cNvPr id="20" name="TextBox 19">
            <a:extLst>
              <a:ext uri="{FF2B5EF4-FFF2-40B4-BE49-F238E27FC236}">
                <a16:creationId xmlns:a16="http://schemas.microsoft.com/office/drawing/2014/main" id="{F20EADFB-1678-0748-A1FA-A04AD6C39EB9}"/>
              </a:ext>
            </a:extLst>
          </p:cNvPr>
          <p:cNvSpPr txBox="1"/>
          <p:nvPr/>
        </p:nvSpPr>
        <p:spPr>
          <a:xfrm>
            <a:off x="7120128" y="4909964"/>
            <a:ext cx="2825496" cy="400110"/>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Example</a:t>
            </a:r>
          </a:p>
        </p:txBody>
      </p:sp>
    </p:spTree>
    <p:extLst>
      <p:ext uri="{BB962C8B-B14F-4D97-AF65-F5344CB8AC3E}">
        <p14:creationId xmlns:p14="http://schemas.microsoft.com/office/powerpoint/2010/main" val="643327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89028C0B-4964-E541-99F8-A81CE0422524}"/>
              </a:ext>
            </a:extLst>
          </p:cNvPr>
          <p:cNvSpPr txBox="1"/>
          <p:nvPr/>
        </p:nvSpPr>
        <p:spPr>
          <a:xfrm>
            <a:off x="296779" y="2333685"/>
            <a:ext cx="10395284" cy="4524315"/>
          </a:xfrm>
          <a:prstGeom prst="rect">
            <a:avLst/>
          </a:prstGeom>
          <a:noFill/>
        </p:spPr>
        <p:txBody>
          <a:bodyPr wrap="square" rtlCol="0">
            <a:spAutoFit/>
          </a:bodyPr>
          <a:lstStyle/>
          <a:p>
            <a:r>
              <a:rPr lang="en-US" sz="2400" b="1" dirty="0"/>
              <a:t>The Product Life Cycle Ontologies and Semantic Web Tools </a:t>
            </a:r>
            <a:r>
              <a:rPr lang="en-US" sz="2400" dirty="0"/>
              <a:t>are available here:</a:t>
            </a:r>
          </a:p>
          <a:p>
            <a:r>
              <a:rPr lang="en-US" sz="2400" dirty="0">
                <a:hlinkClick r:id="rId2"/>
              </a:rPr>
              <a:t>https://github.com/NCOR-US/CHAMP</a:t>
            </a:r>
            <a:endParaRPr lang="en-US" sz="2400" dirty="0"/>
          </a:p>
          <a:p>
            <a:endParaRPr lang="en-US" sz="2400" dirty="0"/>
          </a:p>
          <a:p>
            <a:r>
              <a:rPr lang="en-US" sz="2400" b="1" dirty="0"/>
              <a:t>The Common Core Ontologies </a:t>
            </a:r>
            <a:r>
              <a:rPr lang="en-US" sz="2400" dirty="0"/>
              <a:t>are available here:</a:t>
            </a:r>
          </a:p>
          <a:p>
            <a:r>
              <a:rPr lang="en-US" sz="2400" dirty="0">
                <a:hlinkClick r:id="rId3"/>
              </a:rPr>
              <a:t>https://github.com/CommonCoreOntology</a:t>
            </a:r>
            <a:endParaRPr lang="en-US" sz="2400" dirty="0"/>
          </a:p>
          <a:p>
            <a:endParaRPr lang="en-US" sz="2400" dirty="0"/>
          </a:p>
          <a:p>
            <a:r>
              <a:rPr lang="en-US" sz="2400" b="1" dirty="0"/>
              <a:t>Basic Formal Ontology 2.0 </a:t>
            </a:r>
            <a:r>
              <a:rPr lang="en-US" sz="2400" dirty="0"/>
              <a:t>and the </a:t>
            </a:r>
            <a:r>
              <a:rPr lang="en-US" sz="2400" b="1" dirty="0"/>
              <a:t>Relations Ontology (RO)</a:t>
            </a:r>
            <a:r>
              <a:rPr lang="en-US" sz="2400" dirty="0"/>
              <a:t> is available here:</a:t>
            </a:r>
          </a:p>
          <a:p>
            <a:r>
              <a:rPr lang="en-US" sz="2400" dirty="0">
                <a:hlinkClick r:id="rId4"/>
              </a:rPr>
              <a:t>https://github.com/BFO-ontology</a:t>
            </a:r>
            <a:endParaRPr lang="en-US" sz="2400" dirty="0"/>
          </a:p>
          <a:p>
            <a:endParaRPr lang="en-US" sz="2400" dirty="0"/>
          </a:p>
          <a:p>
            <a:r>
              <a:rPr lang="en-US" sz="2400" b="1" dirty="0" err="1"/>
              <a:t>TopBraid</a:t>
            </a:r>
            <a:r>
              <a:rPr lang="en-US" sz="2400" dirty="0"/>
              <a:t> will be used for ontology creation and ingestion:</a:t>
            </a:r>
          </a:p>
          <a:p>
            <a:r>
              <a:rPr lang="en-US" sz="2400" dirty="0">
                <a:hlinkClick r:id="rId5"/>
              </a:rPr>
              <a:t>https://www.topquadrant.com/tools/ide-topbraid-composer-maestro-edition/</a:t>
            </a:r>
            <a:endParaRPr lang="en-US" sz="2400" dirty="0"/>
          </a:p>
          <a:p>
            <a:endParaRPr lang="en-US" sz="2400" dirty="0"/>
          </a:p>
        </p:txBody>
      </p:sp>
      <p:sp>
        <p:nvSpPr>
          <p:cNvPr id="5" name="Oval 4">
            <a:extLst>
              <a:ext uri="{FF2B5EF4-FFF2-40B4-BE49-F238E27FC236}">
                <a16:creationId xmlns:a16="http://schemas.microsoft.com/office/drawing/2014/main" id="{51BB3E04-E9FA-5A4A-9B59-F7532DC84CCE}"/>
              </a:ext>
            </a:extLst>
          </p:cNvPr>
          <p:cNvSpPr/>
          <p:nvPr/>
        </p:nvSpPr>
        <p:spPr>
          <a:xfrm>
            <a:off x="1239251" y="611522"/>
            <a:ext cx="9252285" cy="1552074"/>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Tools to Explore</a:t>
            </a:r>
          </a:p>
        </p:txBody>
      </p:sp>
    </p:spTree>
    <p:extLst>
      <p:ext uri="{BB962C8B-B14F-4D97-AF65-F5344CB8AC3E}">
        <p14:creationId xmlns:p14="http://schemas.microsoft.com/office/powerpoint/2010/main" val="1755497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89028C0B-4964-E541-99F8-A81CE0422524}"/>
              </a:ext>
            </a:extLst>
          </p:cNvPr>
          <p:cNvSpPr txBox="1"/>
          <p:nvPr/>
        </p:nvSpPr>
        <p:spPr>
          <a:xfrm>
            <a:off x="1239251" y="2163596"/>
            <a:ext cx="9452812" cy="5262979"/>
          </a:xfrm>
          <a:prstGeom prst="rect">
            <a:avLst/>
          </a:prstGeom>
          <a:noFill/>
        </p:spPr>
        <p:txBody>
          <a:bodyPr wrap="square" rtlCol="0">
            <a:spAutoFit/>
          </a:bodyPr>
          <a:lstStyle/>
          <a:p>
            <a:r>
              <a:rPr lang="en-US" sz="2400" dirty="0"/>
              <a:t>All final deliverables are available on </a:t>
            </a:r>
            <a:r>
              <a:rPr lang="en-US" sz="2400" dirty="0" err="1"/>
              <a:t>github</a:t>
            </a:r>
            <a:r>
              <a:rPr lang="en-US" sz="2400" dirty="0"/>
              <a:t> here:</a:t>
            </a:r>
          </a:p>
          <a:p>
            <a:r>
              <a:rPr lang="en-US" sz="2400" dirty="0">
                <a:hlinkClick r:id="rId2"/>
              </a:rPr>
              <a:t>https://github.com/NCOR-US/WindTurbineProject</a:t>
            </a:r>
            <a:endParaRPr lang="en-US" sz="2400" dirty="0"/>
          </a:p>
          <a:p>
            <a:endParaRPr lang="en-US" sz="2400" dirty="0"/>
          </a:p>
          <a:p>
            <a:r>
              <a:rPr lang="en-US" sz="2400" dirty="0"/>
              <a:t>These include:</a:t>
            </a:r>
          </a:p>
          <a:p>
            <a:pPr marL="342900" indent="-342900">
              <a:buFont typeface="Arial" panose="020B0604020202020204" pitchFamily="34" charset="0"/>
              <a:buChar char="•"/>
            </a:pPr>
            <a:r>
              <a:rPr lang="en-US" sz="2400" dirty="0"/>
              <a:t>Final Report</a:t>
            </a:r>
          </a:p>
          <a:p>
            <a:pPr marL="342900" indent="-342900">
              <a:buFont typeface="Arial" panose="020B0604020202020204" pitchFamily="34" charset="0"/>
              <a:buChar char="•"/>
            </a:pPr>
            <a:r>
              <a:rPr lang="en-US" sz="2400" dirty="0"/>
              <a:t>Application Ontology (</a:t>
            </a:r>
            <a:r>
              <a:rPr lang="en-US" sz="2400" dirty="0" err="1"/>
              <a:t>wtba.ttl</a:t>
            </a:r>
            <a:r>
              <a:rPr lang="en-US" sz="2400" dirty="0"/>
              <a:t>) and links to its imported ontologies</a:t>
            </a:r>
          </a:p>
          <a:p>
            <a:pPr marL="342900" indent="-342900">
              <a:buFont typeface="Arial" panose="020B0604020202020204" pitchFamily="34" charset="0"/>
              <a:buChar char="•"/>
            </a:pPr>
            <a:r>
              <a:rPr lang="en-US" sz="2400" dirty="0"/>
              <a:t>RDF knowledge graph</a:t>
            </a:r>
          </a:p>
          <a:p>
            <a:pPr marL="342900" indent="-342900">
              <a:buFont typeface="Arial" panose="020B0604020202020204" pitchFamily="34" charset="0"/>
              <a:buChar char="•"/>
            </a:pPr>
            <a:r>
              <a:rPr lang="en-US" sz="2400" dirty="0"/>
              <a:t>Instructions for creating RDF using our methods</a:t>
            </a:r>
          </a:p>
          <a:p>
            <a:pPr marL="342900" indent="-342900">
              <a:buFont typeface="Arial" panose="020B0604020202020204" pitchFamily="34" charset="0"/>
              <a:buChar char="•"/>
            </a:pPr>
            <a:r>
              <a:rPr lang="en-US" sz="2400" dirty="0"/>
              <a:t>Instructions for running the knowledge graph on a server</a:t>
            </a:r>
          </a:p>
          <a:p>
            <a:pPr marL="342900" indent="-342900">
              <a:buFont typeface="Arial" panose="020B0604020202020204" pitchFamily="34" charset="0"/>
              <a:buChar char="•"/>
            </a:pPr>
            <a:r>
              <a:rPr lang="en-US" sz="2400" dirty="0"/>
              <a:t>Slide deck</a:t>
            </a:r>
          </a:p>
          <a:p>
            <a:pPr marL="342900" indent="-342900">
              <a:buFont typeface="Arial" panose="020B0604020202020204" pitchFamily="34" charset="0"/>
              <a:buChar char="•"/>
            </a:pPr>
            <a:r>
              <a:rPr lang="en-US" sz="2400" dirty="0"/>
              <a:t>Sample SPARQL queries</a:t>
            </a:r>
          </a:p>
          <a:p>
            <a:pPr marL="342900" indent="-342900">
              <a:buFont typeface="Arial" panose="020B0604020202020204" pitchFamily="34" charset="0"/>
              <a:buChar char="•"/>
            </a:pPr>
            <a:r>
              <a:rPr lang="en-US" sz="2400" dirty="0"/>
              <a:t>Links to open-source tools used during the project</a:t>
            </a:r>
          </a:p>
          <a:p>
            <a:endParaRPr lang="en-US" sz="2400" dirty="0"/>
          </a:p>
          <a:p>
            <a:endParaRPr lang="en-US" sz="2400" dirty="0"/>
          </a:p>
        </p:txBody>
      </p:sp>
      <p:sp>
        <p:nvSpPr>
          <p:cNvPr id="5" name="Oval 4">
            <a:extLst>
              <a:ext uri="{FF2B5EF4-FFF2-40B4-BE49-F238E27FC236}">
                <a16:creationId xmlns:a16="http://schemas.microsoft.com/office/drawing/2014/main" id="{51BB3E04-E9FA-5A4A-9B59-F7532DC84CCE}"/>
              </a:ext>
            </a:extLst>
          </p:cNvPr>
          <p:cNvSpPr/>
          <p:nvPr/>
        </p:nvSpPr>
        <p:spPr>
          <a:xfrm>
            <a:off x="1239251" y="611522"/>
            <a:ext cx="9252285" cy="155207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Deliverables</a:t>
            </a:r>
          </a:p>
        </p:txBody>
      </p:sp>
    </p:spTree>
    <p:extLst>
      <p:ext uri="{BB962C8B-B14F-4D97-AF65-F5344CB8AC3E}">
        <p14:creationId xmlns:p14="http://schemas.microsoft.com/office/powerpoint/2010/main" val="4022441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85D759-F32A-F542-9F1B-6495F7A6C854}"/>
              </a:ext>
            </a:extLst>
          </p:cNvPr>
          <p:cNvPicPr>
            <a:picLocks noChangeAspect="1"/>
          </p:cNvPicPr>
          <p:nvPr/>
        </p:nvPicPr>
        <p:blipFill>
          <a:blip r:embed="rId3">
            <a:alphaModFix amt="55000"/>
          </a:blip>
          <a:stretch>
            <a:fillRect/>
          </a:stretch>
        </p:blipFill>
        <p:spPr>
          <a:xfrm>
            <a:off x="0" y="441434"/>
            <a:ext cx="12192000" cy="4622560"/>
          </a:xfrm>
          <a:prstGeom prst="rect">
            <a:avLst/>
          </a:prstGeom>
        </p:spPr>
      </p:pic>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7E1AFE9E-5EB0-6447-9992-05F96C51E505}"/>
              </a:ext>
            </a:extLst>
          </p:cNvPr>
          <p:cNvSpPr txBox="1"/>
          <p:nvPr/>
        </p:nvSpPr>
        <p:spPr>
          <a:xfrm>
            <a:off x="673563" y="5165941"/>
            <a:ext cx="10527632" cy="923330"/>
          </a:xfrm>
          <a:prstGeom prst="rect">
            <a:avLst/>
          </a:prstGeom>
          <a:noFill/>
        </p:spPr>
        <p:txBody>
          <a:bodyPr wrap="square" rtlCol="0">
            <a:spAutoFit/>
          </a:bodyPr>
          <a:lstStyle/>
          <a:p>
            <a:pPr algn="ctr"/>
            <a:r>
              <a:rPr lang="en-US" sz="5400" dirty="0">
                <a:latin typeface="Garamond" panose="02020404030301010803" pitchFamily="18" charset="0"/>
              </a:rPr>
              <a:t>Thanks to DMDII</a:t>
            </a:r>
            <a:endParaRPr lang="en-US" sz="9600" dirty="0"/>
          </a:p>
        </p:txBody>
      </p:sp>
    </p:spTree>
    <p:extLst>
      <p:ext uri="{BB962C8B-B14F-4D97-AF65-F5344CB8AC3E}">
        <p14:creationId xmlns:p14="http://schemas.microsoft.com/office/powerpoint/2010/main" val="73494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0C24E-2C8C-5D42-B1FA-7DCD30A03CC4}"/>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ound Diagonal Corner Rectangle 2">
            <a:extLst>
              <a:ext uri="{FF2B5EF4-FFF2-40B4-BE49-F238E27FC236}">
                <a16:creationId xmlns:a16="http://schemas.microsoft.com/office/drawing/2014/main" id="{C624382A-098E-344F-9427-DC74841F815E}"/>
              </a:ext>
            </a:extLst>
          </p:cNvPr>
          <p:cNvSpPr/>
          <p:nvPr/>
        </p:nvSpPr>
        <p:spPr>
          <a:xfrm>
            <a:off x="1630017" y="1073426"/>
            <a:ext cx="8401879" cy="502257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Upper Ontologies: </a:t>
            </a:r>
            <a:r>
              <a:rPr lang="en-US" sz="2800" dirty="0"/>
              <a:t>An ontology that represents entities that are common across all domains. These include: spaces, times, matter, properties, etc.</a:t>
            </a:r>
          </a:p>
          <a:p>
            <a:endParaRPr lang="en-US" sz="2800" dirty="0"/>
          </a:p>
          <a:p>
            <a:r>
              <a:rPr lang="en-US" sz="2800" b="1" dirty="0"/>
              <a:t>Domain Ontologies: </a:t>
            </a:r>
            <a:r>
              <a:rPr lang="en-US" sz="2800" dirty="0"/>
              <a:t>An ontology that represents entities within a specific domain, such as physics or immunology.</a:t>
            </a:r>
          </a:p>
          <a:p>
            <a:endParaRPr lang="en-US" sz="2800" dirty="0"/>
          </a:p>
          <a:p>
            <a:r>
              <a:rPr lang="en-US" sz="2800" b="1" dirty="0"/>
              <a:t>Application Ontologies: </a:t>
            </a:r>
            <a:r>
              <a:rPr lang="en-US" sz="2800" dirty="0"/>
              <a:t>An ontology that includes highly specific entities whose representation is necessary for some particular purpose. </a:t>
            </a:r>
          </a:p>
        </p:txBody>
      </p:sp>
    </p:spTree>
    <p:extLst>
      <p:ext uri="{BB962C8B-B14F-4D97-AF65-F5344CB8AC3E}">
        <p14:creationId xmlns:p14="http://schemas.microsoft.com/office/powerpoint/2010/main" val="423855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Diagonal Corner Rectangle 11">
            <a:extLst>
              <a:ext uri="{FF2B5EF4-FFF2-40B4-BE49-F238E27FC236}">
                <a16:creationId xmlns:a16="http://schemas.microsoft.com/office/drawing/2014/main" id="{C3CFEADA-6385-8D49-9DDF-7231A19FA26E}"/>
              </a:ext>
            </a:extLst>
          </p:cNvPr>
          <p:cNvSpPr/>
          <p:nvPr/>
        </p:nvSpPr>
        <p:spPr>
          <a:xfrm>
            <a:off x="409074" y="673768"/>
            <a:ext cx="11273589" cy="5594685"/>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8769608-672D-2E4B-BF14-3DA4976E094D}"/>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Oval 2">
            <a:extLst>
              <a:ext uri="{FF2B5EF4-FFF2-40B4-BE49-F238E27FC236}">
                <a16:creationId xmlns:a16="http://schemas.microsoft.com/office/drawing/2014/main" id="{42A9F8D8-7977-974C-9EC7-9E977809F775}"/>
              </a:ext>
            </a:extLst>
          </p:cNvPr>
          <p:cNvSpPr/>
          <p:nvPr/>
        </p:nvSpPr>
        <p:spPr>
          <a:xfrm>
            <a:off x="5130800" y="2015067"/>
            <a:ext cx="4013200"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Basic Formal Ontology</a:t>
            </a:r>
          </a:p>
        </p:txBody>
      </p:sp>
      <p:sp>
        <p:nvSpPr>
          <p:cNvPr id="4" name="Oval 3">
            <a:extLst>
              <a:ext uri="{FF2B5EF4-FFF2-40B4-BE49-F238E27FC236}">
                <a16:creationId xmlns:a16="http://schemas.microsoft.com/office/drawing/2014/main" id="{0377B229-C476-4F4A-B816-D598CEFD7568}"/>
              </a:ext>
            </a:extLst>
          </p:cNvPr>
          <p:cNvSpPr/>
          <p:nvPr/>
        </p:nvSpPr>
        <p:spPr>
          <a:xfrm>
            <a:off x="4622800" y="3012966"/>
            <a:ext cx="5029200" cy="79586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Common Core Ontologies</a:t>
            </a:r>
          </a:p>
          <a:p>
            <a:pPr algn="ctr"/>
            <a:r>
              <a:rPr lang="en-US" b="1" dirty="0"/>
              <a:t>Product Life Cycle Ontologies</a:t>
            </a:r>
          </a:p>
        </p:txBody>
      </p:sp>
      <p:sp>
        <p:nvSpPr>
          <p:cNvPr id="5" name="Oval 4">
            <a:extLst>
              <a:ext uri="{FF2B5EF4-FFF2-40B4-BE49-F238E27FC236}">
                <a16:creationId xmlns:a16="http://schemas.microsoft.com/office/drawing/2014/main" id="{52C909B9-A902-4E47-BEB9-469B3ABC39BD}"/>
              </a:ext>
            </a:extLst>
          </p:cNvPr>
          <p:cNvSpPr/>
          <p:nvPr/>
        </p:nvSpPr>
        <p:spPr>
          <a:xfrm>
            <a:off x="2954866" y="4010865"/>
            <a:ext cx="8365067" cy="7958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Wind Turbine Ontology</a:t>
            </a:r>
          </a:p>
        </p:txBody>
      </p:sp>
      <p:sp>
        <p:nvSpPr>
          <p:cNvPr id="6" name="Left Brace 5">
            <a:extLst>
              <a:ext uri="{FF2B5EF4-FFF2-40B4-BE49-F238E27FC236}">
                <a16:creationId xmlns:a16="http://schemas.microsoft.com/office/drawing/2014/main" id="{125565D1-8191-0B40-A9B2-34F7993F078F}"/>
              </a:ext>
            </a:extLst>
          </p:cNvPr>
          <p:cNvSpPr/>
          <p:nvPr/>
        </p:nvSpPr>
        <p:spPr>
          <a:xfrm>
            <a:off x="1862666" y="2015067"/>
            <a:ext cx="745067" cy="5757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FE37F18A-2FE8-2A42-B26C-7ED252492986}"/>
              </a:ext>
            </a:extLst>
          </p:cNvPr>
          <p:cNvSpPr/>
          <p:nvPr/>
        </p:nvSpPr>
        <p:spPr>
          <a:xfrm>
            <a:off x="1862666" y="2810933"/>
            <a:ext cx="745067" cy="7777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1E1A975-FB12-D14A-9B5F-0BF614FFA3A8}"/>
              </a:ext>
            </a:extLst>
          </p:cNvPr>
          <p:cNvSpPr/>
          <p:nvPr/>
        </p:nvSpPr>
        <p:spPr>
          <a:xfrm>
            <a:off x="1739899" y="4028965"/>
            <a:ext cx="800100" cy="7958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A3751A9-CDEB-C649-89CA-683CB9EB1800}"/>
              </a:ext>
            </a:extLst>
          </p:cNvPr>
          <p:cNvSpPr txBox="1"/>
          <p:nvPr/>
        </p:nvSpPr>
        <p:spPr>
          <a:xfrm>
            <a:off x="711201" y="1794934"/>
            <a:ext cx="1270000" cy="646331"/>
          </a:xfrm>
          <a:prstGeom prst="rect">
            <a:avLst/>
          </a:prstGeom>
          <a:noFill/>
        </p:spPr>
        <p:txBody>
          <a:bodyPr wrap="square" rtlCol="0">
            <a:spAutoFit/>
          </a:bodyPr>
          <a:lstStyle/>
          <a:p>
            <a:r>
              <a:rPr lang="en-US" b="1" dirty="0"/>
              <a:t>Top-Level Ontology</a:t>
            </a:r>
          </a:p>
        </p:txBody>
      </p:sp>
      <p:sp>
        <p:nvSpPr>
          <p:cNvPr id="10" name="TextBox 9">
            <a:extLst>
              <a:ext uri="{FF2B5EF4-FFF2-40B4-BE49-F238E27FC236}">
                <a16:creationId xmlns:a16="http://schemas.microsoft.com/office/drawing/2014/main" id="{70B3FA78-CC22-9F47-B7CA-09443EF8040C}"/>
              </a:ext>
            </a:extLst>
          </p:cNvPr>
          <p:cNvSpPr txBox="1"/>
          <p:nvPr/>
        </p:nvSpPr>
        <p:spPr>
          <a:xfrm>
            <a:off x="711201" y="2867462"/>
            <a:ext cx="1270000" cy="646331"/>
          </a:xfrm>
          <a:prstGeom prst="rect">
            <a:avLst/>
          </a:prstGeom>
          <a:noFill/>
        </p:spPr>
        <p:txBody>
          <a:bodyPr wrap="square" rtlCol="0">
            <a:spAutoFit/>
          </a:bodyPr>
          <a:lstStyle/>
          <a:p>
            <a:r>
              <a:rPr lang="en-US" b="1" dirty="0"/>
              <a:t>Domain Ontology</a:t>
            </a:r>
          </a:p>
        </p:txBody>
      </p:sp>
      <p:sp>
        <p:nvSpPr>
          <p:cNvPr id="11" name="TextBox 10">
            <a:extLst>
              <a:ext uri="{FF2B5EF4-FFF2-40B4-BE49-F238E27FC236}">
                <a16:creationId xmlns:a16="http://schemas.microsoft.com/office/drawing/2014/main" id="{8394FEF9-9E2C-6E4B-B5E2-C2BE4AF2C6EF}"/>
              </a:ext>
            </a:extLst>
          </p:cNvPr>
          <p:cNvSpPr txBox="1"/>
          <p:nvPr/>
        </p:nvSpPr>
        <p:spPr>
          <a:xfrm>
            <a:off x="711201" y="4010865"/>
            <a:ext cx="1270000" cy="646331"/>
          </a:xfrm>
          <a:prstGeom prst="rect">
            <a:avLst/>
          </a:prstGeom>
          <a:noFill/>
        </p:spPr>
        <p:txBody>
          <a:bodyPr wrap="square" rtlCol="0">
            <a:spAutoFit/>
          </a:bodyPr>
          <a:lstStyle/>
          <a:p>
            <a:r>
              <a:rPr lang="en-US" b="1" dirty="0"/>
              <a:t>Application Ontology</a:t>
            </a:r>
          </a:p>
        </p:txBody>
      </p:sp>
    </p:spTree>
    <p:extLst>
      <p:ext uri="{BB962C8B-B14F-4D97-AF65-F5344CB8AC3E}">
        <p14:creationId xmlns:p14="http://schemas.microsoft.com/office/powerpoint/2010/main" val="188161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1B1D14AF-0368-9344-B199-389E6EF5A4CB}"/>
              </a:ext>
            </a:extLst>
          </p:cNvPr>
          <p:cNvCxnSpPr>
            <a:stCxn id="51" idx="2"/>
            <a:endCxn id="52" idx="0"/>
          </p:cNvCxnSpPr>
          <p:nvPr/>
        </p:nvCxnSpPr>
        <p:spPr bwMode="auto">
          <a:xfrm flipH="1">
            <a:off x="7033534" y="542093"/>
            <a:ext cx="4506" cy="24923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4" name="Elbow Connector 63">
            <a:extLst>
              <a:ext uri="{FF2B5EF4-FFF2-40B4-BE49-F238E27FC236}">
                <a16:creationId xmlns:a16="http://schemas.microsoft.com/office/drawing/2014/main" id="{DF09B7F6-F2CB-EE40-9343-12909D45DAF9}"/>
              </a:ext>
            </a:extLst>
          </p:cNvPr>
          <p:cNvCxnSpPr>
            <a:stCxn id="52" idx="2"/>
            <a:endCxn id="53" idx="0"/>
          </p:cNvCxnSpPr>
          <p:nvPr/>
        </p:nvCxnSpPr>
        <p:spPr bwMode="auto">
          <a:xfrm rot="5400000">
            <a:off x="5900470" y="308475"/>
            <a:ext cx="333581"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5" name="Elbow Connector 64">
            <a:extLst>
              <a:ext uri="{FF2B5EF4-FFF2-40B4-BE49-F238E27FC236}">
                <a16:creationId xmlns:a16="http://schemas.microsoft.com/office/drawing/2014/main" id="{E5B37FF5-7C49-AC40-8F42-DDD1DF3C5AC8}"/>
              </a:ext>
            </a:extLst>
          </p:cNvPr>
          <p:cNvCxnSpPr>
            <a:stCxn id="52" idx="2"/>
            <a:endCxn id="54" idx="0"/>
          </p:cNvCxnSpPr>
          <p:nvPr/>
        </p:nvCxnSpPr>
        <p:spPr bwMode="auto">
          <a:xfrm rot="16200000" flipH="1">
            <a:off x="7817096" y="324397"/>
            <a:ext cx="331553"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6" name="Elbow Connector 65">
            <a:extLst>
              <a:ext uri="{FF2B5EF4-FFF2-40B4-BE49-F238E27FC236}">
                <a16:creationId xmlns:a16="http://schemas.microsoft.com/office/drawing/2014/main" id="{FB4FAC0B-31F8-6E41-8D38-79C565AA762C}"/>
              </a:ext>
            </a:extLst>
          </p:cNvPr>
          <p:cNvCxnSpPr>
            <a:stCxn id="57" idx="2"/>
            <a:endCxn id="60" idx="0"/>
          </p:cNvCxnSpPr>
          <p:nvPr/>
        </p:nvCxnSpPr>
        <p:spPr bwMode="auto">
          <a:xfrm rot="5400000">
            <a:off x="5050355" y="1145866"/>
            <a:ext cx="644845"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7" name="Elbow Connector 66">
            <a:extLst>
              <a:ext uri="{FF2B5EF4-FFF2-40B4-BE49-F238E27FC236}">
                <a16:creationId xmlns:a16="http://schemas.microsoft.com/office/drawing/2014/main" id="{1D136A55-C6A6-0A48-B197-0D8EEC0635E6}"/>
              </a:ext>
            </a:extLst>
          </p:cNvPr>
          <p:cNvCxnSpPr>
            <a:stCxn id="57" idx="2"/>
            <a:endCxn id="58" idx="0"/>
          </p:cNvCxnSpPr>
          <p:nvPr/>
        </p:nvCxnSpPr>
        <p:spPr bwMode="auto">
          <a:xfrm rot="5400000">
            <a:off x="5710352" y="1805863"/>
            <a:ext cx="644845" cy="200152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8" name="Elbow Connector 67">
            <a:extLst>
              <a:ext uri="{FF2B5EF4-FFF2-40B4-BE49-F238E27FC236}">
                <a16:creationId xmlns:a16="http://schemas.microsoft.com/office/drawing/2014/main" id="{15A91749-FDF6-084F-855E-730A14F93F75}"/>
              </a:ext>
            </a:extLst>
          </p:cNvPr>
          <p:cNvCxnSpPr>
            <a:stCxn id="57" idx="2"/>
            <a:endCxn id="59" idx="0"/>
          </p:cNvCxnSpPr>
          <p:nvPr/>
        </p:nvCxnSpPr>
        <p:spPr bwMode="auto">
          <a:xfrm rot="5400000">
            <a:off x="6349856" y="2451919"/>
            <a:ext cx="651397"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9" name="Elbow Connector 68">
            <a:extLst>
              <a:ext uri="{FF2B5EF4-FFF2-40B4-BE49-F238E27FC236}">
                <a16:creationId xmlns:a16="http://schemas.microsoft.com/office/drawing/2014/main" id="{281D553D-8DDA-D546-AB61-159EB01A8CDB}"/>
              </a:ext>
            </a:extLst>
          </p:cNvPr>
          <p:cNvCxnSpPr>
            <a:stCxn id="57" idx="2"/>
            <a:endCxn id="61" idx="0"/>
          </p:cNvCxnSpPr>
          <p:nvPr/>
        </p:nvCxnSpPr>
        <p:spPr bwMode="auto">
          <a:xfrm rot="16200000" flipH="1">
            <a:off x="6995911" y="2521823"/>
            <a:ext cx="644845" cy="56959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4" name="Elbow Connector 73">
            <a:extLst>
              <a:ext uri="{FF2B5EF4-FFF2-40B4-BE49-F238E27FC236}">
                <a16:creationId xmlns:a16="http://schemas.microsoft.com/office/drawing/2014/main" id="{CB835510-DBA6-A649-8D58-6373AFD5A438}"/>
              </a:ext>
            </a:extLst>
          </p:cNvPr>
          <p:cNvCxnSpPr>
            <a:stCxn id="53" idx="2"/>
            <a:endCxn id="57" idx="0"/>
          </p:cNvCxnSpPr>
          <p:nvPr/>
        </p:nvCxnSpPr>
        <p:spPr bwMode="auto">
          <a:xfrm rot="16200000" flipH="1">
            <a:off x="5862565" y="996595"/>
            <a:ext cx="409389"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5" name="Elbow Connector 74">
            <a:extLst>
              <a:ext uri="{FF2B5EF4-FFF2-40B4-BE49-F238E27FC236}">
                <a16:creationId xmlns:a16="http://schemas.microsoft.com/office/drawing/2014/main" id="{7842AA01-8019-AE4C-A56C-57070D3E3A8E}"/>
              </a:ext>
            </a:extLst>
          </p:cNvPr>
          <p:cNvCxnSpPr>
            <a:stCxn id="54" idx="2"/>
            <a:endCxn id="57" idx="0"/>
          </p:cNvCxnSpPr>
          <p:nvPr/>
        </p:nvCxnSpPr>
        <p:spPr bwMode="auto">
          <a:xfrm rot="5400000">
            <a:off x="7777164" y="1012518"/>
            <a:ext cx="411417"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6" name="Elbow Connector 75">
            <a:extLst>
              <a:ext uri="{FF2B5EF4-FFF2-40B4-BE49-F238E27FC236}">
                <a16:creationId xmlns:a16="http://schemas.microsoft.com/office/drawing/2014/main" id="{C035BEE5-CA80-C04B-927F-DB05BF2B3C04}"/>
              </a:ext>
            </a:extLst>
          </p:cNvPr>
          <p:cNvCxnSpPr>
            <a:stCxn id="57" idx="2"/>
            <a:endCxn id="55" idx="0"/>
          </p:cNvCxnSpPr>
          <p:nvPr/>
        </p:nvCxnSpPr>
        <p:spPr bwMode="auto">
          <a:xfrm rot="16200000" flipH="1">
            <a:off x="7760388" y="1757347"/>
            <a:ext cx="651397"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7" name="Elbow Connector 76">
            <a:extLst>
              <a:ext uri="{FF2B5EF4-FFF2-40B4-BE49-F238E27FC236}">
                <a16:creationId xmlns:a16="http://schemas.microsoft.com/office/drawing/2014/main" id="{0DCDC408-7741-B44F-A478-66556B214C79}"/>
              </a:ext>
            </a:extLst>
          </p:cNvPr>
          <p:cNvCxnSpPr>
            <a:cxnSpLocks/>
            <a:stCxn id="57" idx="2"/>
            <a:endCxn id="56" idx="0"/>
          </p:cNvCxnSpPr>
          <p:nvPr/>
        </p:nvCxnSpPr>
        <p:spPr bwMode="auto">
          <a:xfrm rot="16200000" flipH="1">
            <a:off x="8594545" y="923190"/>
            <a:ext cx="644847" cy="376686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51" name="Rounded Rectangle 50">
            <a:extLst>
              <a:ext uri="{FF2B5EF4-FFF2-40B4-BE49-F238E27FC236}">
                <a16:creationId xmlns:a16="http://schemas.microsoft.com/office/drawing/2014/main" id="{8745F22B-F3EC-1D4D-9059-4B256CA04587}"/>
              </a:ext>
            </a:extLst>
          </p:cNvPr>
          <p:cNvSpPr/>
          <p:nvPr/>
        </p:nvSpPr>
        <p:spPr>
          <a:xfrm>
            <a:off x="6195887" y="225457"/>
            <a:ext cx="1684305" cy="316636"/>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bg1"/>
                </a:solidFill>
              </a:rPr>
              <a:t>Basic Formal Ontology</a:t>
            </a:r>
          </a:p>
        </p:txBody>
      </p:sp>
      <p:sp>
        <p:nvSpPr>
          <p:cNvPr id="52" name="Rounded Rectangle 51">
            <a:extLst>
              <a:ext uri="{FF2B5EF4-FFF2-40B4-BE49-F238E27FC236}">
                <a16:creationId xmlns:a16="http://schemas.microsoft.com/office/drawing/2014/main" id="{F1FF8754-A7E5-D243-B587-797761DC0523}"/>
              </a:ext>
            </a:extLst>
          </p:cNvPr>
          <p:cNvSpPr/>
          <p:nvPr/>
        </p:nvSpPr>
        <p:spPr>
          <a:xfrm>
            <a:off x="6096810" y="791323"/>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Extended Relation Ontology</a:t>
            </a:r>
          </a:p>
        </p:txBody>
      </p:sp>
      <p:sp>
        <p:nvSpPr>
          <p:cNvPr id="53" name="Rounded Rectangle 52">
            <a:extLst>
              <a:ext uri="{FF2B5EF4-FFF2-40B4-BE49-F238E27FC236}">
                <a16:creationId xmlns:a16="http://schemas.microsoft.com/office/drawing/2014/main" id="{4534AC48-833C-F34E-AE7F-78A9F8CFD1F6}"/>
              </a:ext>
            </a:extLst>
          </p:cNvPr>
          <p:cNvSpPr/>
          <p:nvPr/>
        </p:nvSpPr>
        <p:spPr>
          <a:xfrm>
            <a:off x="4164261" y="1441540"/>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Geospatial Ontology</a:t>
            </a:r>
          </a:p>
        </p:txBody>
      </p:sp>
      <p:sp>
        <p:nvSpPr>
          <p:cNvPr id="54" name="Rounded Rectangle 53">
            <a:extLst>
              <a:ext uri="{FF2B5EF4-FFF2-40B4-BE49-F238E27FC236}">
                <a16:creationId xmlns:a16="http://schemas.microsoft.com/office/drawing/2014/main" id="{A7D87430-DF65-C642-AD7E-566B856D4918}"/>
              </a:ext>
            </a:extLst>
          </p:cNvPr>
          <p:cNvSpPr/>
          <p:nvPr/>
        </p:nvSpPr>
        <p:spPr>
          <a:xfrm>
            <a:off x="7995485" y="1439512"/>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Time Ontology</a:t>
            </a:r>
          </a:p>
        </p:txBody>
      </p:sp>
      <p:sp>
        <p:nvSpPr>
          <p:cNvPr id="55" name="Rounded Rectangle 54">
            <a:extLst>
              <a:ext uri="{FF2B5EF4-FFF2-40B4-BE49-F238E27FC236}">
                <a16:creationId xmlns:a16="http://schemas.microsoft.com/office/drawing/2014/main" id="{42D18F6A-48FF-2D40-B5DA-57209CAE643C}"/>
              </a:ext>
            </a:extLst>
          </p:cNvPr>
          <p:cNvSpPr/>
          <p:nvPr/>
        </p:nvSpPr>
        <p:spPr>
          <a:xfrm>
            <a:off x="8319094" y="3135598"/>
            <a:ext cx="1639088"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Units of Measure Ontology</a:t>
            </a:r>
          </a:p>
        </p:txBody>
      </p:sp>
      <p:sp>
        <p:nvSpPr>
          <p:cNvPr id="56" name="Rounded Rectangle 55">
            <a:extLst>
              <a:ext uri="{FF2B5EF4-FFF2-40B4-BE49-F238E27FC236}">
                <a16:creationId xmlns:a16="http://schemas.microsoft.com/office/drawing/2014/main" id="{C0AA3E3F-E1CB-124C-95AA-822DA4CE487B}"/>
              </a:ext>
            </a:extLst>
          </p:cNvPr>
          <p:cNvSpPr/>
          <p:nvPr/>
        </p:nvSpPr>
        <p:spPr>
          <a:xfrm>
            <a:off x="10077275" y="3129048"/>
            <a:ext cx="1446255"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Currency Unit Ontology</a:t>
            </a:r>
          </a:p>
        </p:txBody>
      </p:sp>
      <p:sp>
        <p:nvSpPr>
          <p:cNvPr id="57" name="Rounded Rectangle 56">
            <a:extLst>
              <a:ext uri="{FF2B5EF4-FFF2-40B4-BE49-F238E27FC236}">
                <a16:creationId xmlns:a16="http://schemas.microsoft.com/office/drawing/2014/main" id="{30B74E6F-0067-1B4B-AEEE-B20E8AD97BA5}"/>
              </a:ext>
            </a:extLst>
          </p:cNvPr>
          <p:cNvSpPr/>
          <p:nvPr/>
        </p:nvSpPr>
        <p:spPr>
          <a:xfrm>
            <a:off x="6096810" y="2167565"/>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Information Entity Ontology</a:t>
            </a:r>
          </a:p>
        </p:txBody>
      </p:sp>
      <p:sp>
        <p:nvSpPr>
          <p:cNvPr id="58" name="Rounded Rectangle 57">
            <a:extLst>
              <a:ext uri="{FF2B5EF4-FFF2-40B4-BE49-F238E27FC236}">
                <a16:creationId xmlns:a16="http://schemas.microsoft.com/office/drawing/2014/main" id="{60894BCE-1B8B-DF47-AD36-260DB252BBA6}"/>
              </a:ext>
            </a:extLst>
          </p:cNvPr>
          <p:cNvSpPr/>
          <p:nvPr/>
        </p:nvSpPr>
        <p:spPr>
          <a:xfrm>
            <a:off x="4453512"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Quality Ontology</a:t>
            </a:r>
          </a:p>
        </p:txBody>
      </p:sp>
      <p:sp>
        <p:nvSpPr>
          <p:cNvPr id="59" name="Rounded Rectangle 58">
            <a:extLst>
              <a:ext uri="{FF2B5EF4-FFF2-40B4-BE49-F238E27FC236}">
                <a16:creationId xmlns:a16="http://schemas.microsoft.com/office/drawing/2014/main" id="{5A60C557-D586-AA45-B530-7E34E3676AF1}"/>
              </a:ext>
            </a:extLst>
          </p:cNvPr>
          <p:cNvSpPr/>
          <p:nvPr/>
        </p:nvSpPr>
        <p:spPr>
          <a:xfrm>
            <a:off x="5739072" y="3135598"/>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Agent Ontology</a:t>
            </a:r>
          </a:p>
        </p:txBody>
      </p:sp>
      <p:sp>
        <p:nvSpPr>
          <p:cNvPr id="60" name="Rounded Rectangle 59">
            <a:extLst>
              <a:ext uri="{FF2B5EF4-FFF2-40B4-BE49-F238E27FC236}">
                <a16:creationId xmlns:a16="http://schemas.microsoft.com/office/drawing/2014/main" id="{1600E693-6FBC-5E49-B94C-DA6885590D3D}"/>
              </a:ext>
            </a:extLst>
          </p:cNvPr>
          <p:cNvSpPr/>
          <p:nvPr/>
        </p:nvSpPr>
        <p:spPr>
          <a:xfrm>
            <a:off x="3133517"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Event Ontology</a:t>
            </a:r>
          </a:p>
        </p:txBody>
      </p:sp>
      <p:sp>
        <p:nvSpPr>
          <p:cNvPr id="61" name="Rounded Rectangle 60">
            <a:extLst>
              <a:ext uri="{FF2B5EF4-FFF2-40B4-BE49-F238E27FC236}">
                <a16:creationId xmlns:a16="http://schemas.microsoft.com/office/drawing/2014/main" id="{BAFAA210-7351-0740-B757-6DF263D9E160}"/>
              </a:ext>
            </a:extLst>
          </p:cNvPr>
          <p:cNvSpPr/>
          <p:nvPr/>
        </p:nvSpPr>
        <p:spPr>
          <a:xfrm>
            <a:off x="7024632"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Artifact Ontology</a:t>
            </a:r>
          </a:p>
        </p:txBody>
      </p:sp>
      <p:sp>
        <p:nvSpPr>
          <p:cNvPr id="62" name="Rounded Rectangle 61">
            <a:extLst>
              <a:ext uri="{FF2B5EF4-FFF2-40B4-BE49-F238E27FC236}">
                <a16:creationId xmlns:a16="http://schemas.microsoft.com/office/drawing/2014/main" id="{DE558E1C-EB39-A645-817A-55D5B9F09113}"/>
              </a:ext>
            </a:extLst>
          </p:cNvPr>
          <p:cNvSpPr/>
          <p:nvPr/>
        </p:nvSpPr>
        <p:spPr>
          <a:xfrm>
            <a:off x="6096810" y="3942293"/>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Core Ontology</a:t>
            </a:r>
          </a:p>
        </p:txBody>
      </p:sp>
      <p:cxnSp>
        <p:nvCxnSpPr>
          <p:cNvPr id="70" name="Elbow Connector 69">
            <a:extLst>
              <a:ext uri="{FF2B5EF4-FFF2-40B4-BE49-F238E27FC236}">
                <a16:creationId xmlns:a16="http://schemas.microsoft.com/office/drawing/2014/main" id="{4443703F-383B-CB4B-8F94-CEB89F27D7DE}"/>
              </a:ext>
            </a:extLst>
          </p:cNvPr>
          <p:cNvCxnSpPr>
            <a:stCxn id="60" idx="2"/>
            <a:endCxn id="62" idx="0"/>
          </p:cNvCxnSpPr>
          <p:nvPr/>
        </p:nvCxnSpPr>
        <p:spPr bwMode="auto">
          <a:xfrm rot="16200000" flipH="1">
            <a:off x="5124471" y="2033229"/>
            <a:ext cx="496610"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1" name="Elbow Connector 70">
            <a:extLst>
              <a:ext uri="{FF2B5EF4-FFF2-40B4-BE49-F238E27FC236}">
                <a16:creationId xmlns:a16="http://schemas.microsoft.com/office/drawing/2014/main" id="{504C8CD1-22BD-E449-AA16-F5774F076FC3}"/>
              </a:ext>
            </a:extLst>
          </p:cNvPr>
          <p:cNvCxnSpPr>
            <a:stCxn id="58" idx="2"/>
            <a:endCxn id="62" idx="0"/>
          </p:cNvCxnSpPr>
          <p:nvPr/>
        </p:nvCxnSpPr>
        <p:spPr bwMode="auto">
          <a:xfrm rot="16200000" flipH="1">
            <a:off x="5784469" y="2693227"/>
            <a:ext cx="496610" cy="200152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2" name="Elbow Connector 71">
            <a:extLst>
              <a:ext uri="{FF2B5EF4-FFF2-40B4-BE49-F238E27FC236}">
                <a16:creationId xmlns:a16="http://schemas.microsoft.com/office/drawing/2014/main" id="{F9441398-0F5E-0D4C-AD2E-02EDD911CD19}"/>
              </a:ext>
            </a:extLst>
          </p:cNvPr>
          <p:cNvCxnSpPr>
            <a:stCxn id="59" idx="2"/>
            <a:endCxn id="62" idx="0"/>
          </p:cNvCxnSpPr>
          <p:nvPr/>
        </p:nvCxnSpPr>
        <p:spPr bwMode="auto">
          <a:xfrm rot="16200000" flipH="1">
            <a:off x="6430526" y="3339283"/>
            <a:ext cx="490058"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3" name="Elbow Connector 72">
            <a:extLst>
              <a:ext uri="{FF2B5EF4-FFF2-40B4-BE49-F238E27FC236}">
                <a16:creationId xmlns:a16="http://schemas.microsoft.com/office/drawing/2014/main" id="{74521390-C89D-FE40-A434-B6B2832C64FE}"/>
              </a:ext>
            </a:extLst>
          </p:cNvPr>
          <p:cNvCxnSpPr>
            <a:stCxn id="61" idx="2"/>
            <a:endCxn id="62" idx="0"/>
          </p:cNvCxnSpPr>
          <p:nvPr/>
        </p:nvCxnSpPr>
        <p:spPr bwMode="auto">
          <a:xfrm rot="5400000">
            <a:off x="7070029" y="3409188"/>
            <a:ext cx="496610" cy="56960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Elbow Connector 77">
            <a:extLst>
              <a:ext uri="{FF2B5EF4-FFF2-40B4-BE49-F238E27FC236}">
                <a16:creationId xmlns:a16="http://schemas.microsoft.com/office/drawing/2014/main" id="{0B7874C2-E9C0-8341-844D-B52EE584E843}"/>
              </a:ext>
            </a:extLst>
          </p:cNvPr>
          <p:cNvCxnSpPr>
            <a:stCxn id="55" idx="2"/>
            <a:endCxn id="62" idx="0"/>
          </p:cNvCxnSpPr>
          <p:nvPr/>
        </p:nvCxnSpPr>
        <p:spPr bwMode="auto">
          <a:xfrm rot="5400000">
            <a:off x="7841059" y="2644713"/>
            <a:ext cx="490058"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11E21619-F974-8443-82D3-FFE9E545BFE7}"/>
              </a:ext>
            </a:extLst>
          </p:cNvPr>
          <p:cNvSpPr/>
          <p:nvPr/>
        </p:nvSpPr>
        <p:spPr>
          <a:xfrm>
            <a:off x="3442932" y="3942294"/>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Modal Relation Ontology</a:t>
            </a:r>
          </a:p>
        </p:txBody>
      </p:sp>
      <p:sp>
        <p:nvSpPr>
          <p:cNvPr id="90" name="Rounded Rectangle 89">
            <a:extLst>
              <a:ext uri="{FF2B5EF4-FFF2-40B4-BE49-F238E27FC236}">
                <a16:creationId xmlns:a16="http://schemas.microsoft.com/office/drawing/2014/main" id="{9BB1CF05-F396-DA4A-A4EE-9DA6E3DF4EE4}"/>
              </a:ext>
            </a:extLst>
          </p:cNvPr>
          <p:cNvSpPr/>
          <p:nvPr/>
        </p:nvSpPr>
        <p:spPr>
          <a:xfrm>
            <a:off x="110055" y="322520"/>
            <a:ext cx="3901085" cy="132996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C53CF93E-990B-1644-A496-B84ECA16984E}"/>
              </a:ext>
            </a:extLst>
          </p:cNvPr>
          <p:cNvSpPr/>
          <p:nvPr/>
        </p:nvSpPr>
        <p:spPr>
          <a:xfrm>
            <a:off x="293233" y="428736"/>
            <a:ext cx="442464" cy="299093"/>
          </a:xfrm>
          <a:prstGeom prst="roundRect">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BFO</a:t>
            </a:r>
          </a:p>
        </p:txBody>
      </p:sp>
      <p:sp>
        <p:nvSpPr>
          <p:cNvPr id="93" name="Rounded Rectangle 92">
            <a:extLst>
              <a:ext uri="{FF2B5EF4-FFF2-40B4-BE49-F238E27FC236}">
                <a16:creationId xmlns:a16="http://schemas.microsoft.com/office/drawing/2014/main" id="{E0019DD7-CC20-2248-9799-FF05E9FEA00A}"/>
              </a:ext>
            </a:extLst>
          </p:cNvPr>
          <p:cNvSpPr/>
          <p:nvPr/>
        </p:nvSpPr>
        <p:spPr>
          <a:xfrm>
            <a:off x="293233" y="802253"/>
            <a:ext cx="442464" cy="299093"/>
          </a:xfrm>
          <a:prstGeom prst="roundRect">
            <a:avLst/>
          </a:prstGeom>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CCO</a:t>
            </a:r>
          </a:p>
        </p:txBody>
      </p:sp>
      <p:sp>
        <p:nvSpPr>
          <p:cNvPr id="95" name="TextBox 94">
            <a:extLst>
              <a:ext uri="{FF2B5EF4-FFF2-40B4-BE49-F238E27FC236}">
                <a16:creationId xmlns:a16="http://schemas.microsoft.com/office/drawing/2014/main" id="{3C2B9EE0-B672-0E4A-9D51-DC1882F61BA2}"/>
              </a:ext>
            </a:extLst>
          </p:cNvPr>
          <p:cNvSpPr txBox="1"/>
          <p:nvPr/>
        </p:nvSpPr>
        <p:spPr>
          <a:xfrm>
            <a:off x="833113" y="576799"/>
            <a:ext cx="3080610" cy="830997"/>
          </a:xfrm>
          <a:prstGeom prst="rect">
            <a:avLst/>
          </a:prstGeom>
          <a:noFill/>
        </p:spPr>
        <p:txBody>
          <a:bodyPr wrap="square" rtlCol="0">
            <a:spAutoFit/>
          </a:bodyPr>
          <a:lstStyle/>
          <a:p>
            <a:pPr algn="ctr"/>
            <a:r>
              <a:rPr lang="en-US" sz="2400" dirty="0">
                <a:latin typeface="Garamond" panose="02020404030301010803" pitchFamily="18" charset="0"/>
              </a:rPr>
              <a:t>The Common Core Ontologies Suite</a:t>
            </a:r>
          </a:p>
        </p:txBody>
      </p:sp>
    </p:spTree>
    <p:extLst>
      <p:ext uri="{BB962C8B-B14F-4D97-AF65-F5344CB8AC3E}">
        <p14:creationId xmlns:p14="http://schemas.microsoft.com/office/powerpoint/2010/main" val="195599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A34A22-40C5-2B4B-916A-E22622B64651}"/>
              </a:ext>
            </a:extLst>
          </p:cNvPr>
          <p:cNvSpPr/>
          <p:nvPr/>
        </p:nvSpPr>
        <p:spPr>
          <a:xfrm>
            <a:off x="157037" y="225457"/>
            <a:ext cx="3901085" cy="132996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745F22B-F3EC-1D4D-9059-4B256CA04587}"/>
              </a:ext>
            </a:extLst>
          </p:cNvPr>
          <p:cNvSpPr/>
          <p:nvPr/>
        </p:nvSpPr>
        <p:spPr>
          <a:xfrm>
            <a:off x="6499831" y="225457"/>
            <a:ext cx="1597361" cy="29909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bg1"/>
                </a:solidFill>
              </a:rPr>
              <a:t>Basic Formal Ontology</a:t>
            </a:r>
          </a:p>
        </p:txBody>
      </p:sp>
      <p:sp>
        <p:nvSpPr>
          <p:cNvPr id="52" name="Rounded Rectangle 51">
            <a:extLst>
              <a:ext uri="{FF2B5EF4-FFF2-40B4-BE49-F238E27FC236}">
                <a16:creationId xmlns:a16="http://schemas.microsoft.com/office/drawing/2014/main" id="{F1FF8754-A7E5-D243-B587-797761DC0523}"/>
              </a:ext>
            </a:extLst>
          </p:cNvPr>
          <p:cNvSpPr/>
          <p:nvPr/>
        </p:nvSpPr>
        <p:spPr>
          <a:xfrm>
            <a:off x="6405868" y="759972"/>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Extended Relation Ontology</a:t>
            </a:r>
          </a:p>
        </p:txBody>
      </p:sp>
      <p:sp>
        <p:nvSpPr>
          <p:cNvPr id="53" name="Rounded Rectangle 52">
            <a:extLst>
              <a:ext uri="{FF2B5EF4-FFF2-40B4-BE49-F238E27FC236}">
                <a16:creationId xmlns:a16="http://schemas.microsoft.com/office/drawing/2014/main" id="{4534AC48-833C-F34E-AE7F-78A9F8CFD1F6}"/>
              </a:ext>
            </a:extLst>
          </p:cNvPr>
          <p:cNvSpPr/>
          <p:nvPr/>
        </p:nvSpPr>
        <p:spPr>
          <a:xfrm>
            <a:off x="4573077" y="13741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Geospatial Ontology</a:t>
            </a:r>
          </a:p>
        </p:txBody>
      </p:sp>
      <p:sp>
        <p:nvSpPr>
          <p:cNvPr id="54" name="Rounded Rectangle 53">
            <a:extLst>
              <a:ext uri="{FF2B5EF4-FFF2-40B4-BE49-F238E27FC236}">
                <a16:creationId xmlns:a16="http://schemas.microsoft.com/office/drawing/2014/main" id="{A7D87430-DF65-C642-AD7E-566B856D4918}"/>
              </a:ext>
            </a:extLst>
          </p:cNvPr>
          <p:cNvSpPr/>
          <p:nvPr/>
        </p:nvSpPr>
        <p:spPr>
          <a:xfrm>
            <a:off x="8206534" y="1372248"/>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Time Ontology</a:t>
            </a:r>
          </a:p>
        </p:txBody>
      </p:sp>
      <p:sp>
        <p:nvSpPr>
          <p:cNvPr id="55" name="Rounded Rectangle 54">
            <a:extLst>
              <a:ext uri="{FF2B5EF4-FFF2-40B4-BE49-F238E27FC236}">
                <a16:creationId xmlns:a16="http://schemas.microsoft.com/office/drawing/2014/main" id="{42D18F6A-48FF-2D40-B5DA-57209CAE643C}"/>
              </a:ext>
            </a:extLst>
          </p:cNvPr>
          <p:cNvSpPr/>
          <p:nvPr/>
        </p:nvSpPr>
        <p:spPr>
          <a:xfrm>
            <a:off x="8513438" y="2974364"/>
            <a:ext cx="1554479"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Units of Measure Ontology</a:t>
            </a:r>
          </a:p>
        </p:txBody>
      </p:sp>
      <p:sp>
        <p:nvSpPr>
          <p:cNvPr id="56" name="Rounded Rectangle 55">
            <a:extLst>
              <a:ext uri="{FF2B5EF4-FFF2-40B4-BE49-F238E27FC236}">
                <a16:creationId xmlns:a16="http://schemas.microsoft.com/office/drawing/2014/main" id="{C0AA3E3F-E1CB-124C-95AA-822DA4CE487B}"/>
              </a:ext>
            </a:extLst>
          </p:cNvPr>
          <p:cNvSpPr/>
          <p:nvPr/>
        </p:nvSpPr>
        <p:spPr>
          <a:xfrm>
            <a:off x="10180862" y="2968177"/>
            <a:ext cx="137160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Currency Unit Ontology</a:t>
            </a:r>
          </a:p>
        </p:txBody>
      </p:sp>
      <p:sp>
        <p:nvSpPr>
          <p:cNvPr id="57" name="Rounded Rectangle 56">
            <a:extLst>
              <a:ext uri="{FF2B5EF4-FFF2-40B4-BE49-F238E27FC236}">
                <a16:creationId xmlns:a16="http://schemas.microsoft.com/office/drawing/2014/main" id="{30B74E6F-0067-1B4B-AEEE-B20E8AD97BA5}"/>
              </a:ext>
            </a:extLst>
          </p:cNvPr>
          <p:cNvSpPr/>
          <p:nvPr/>
        </p:nvSpPr>
        <p:spPr>
          <a:xfrm>
            <a:off x="6405868" y="20599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Information Entity Ontology</a:t>
            </a:r>
          </a:p>
        </p:txBody>
      </p:sp>
      <p:sp>
        <p:nvSpPr>
          <p:cNvPr id="58" name="Rounded Rectangle 57">
            <a:extLst>
              <a:ext uri="{FF2B5EF4-FFF2-40B4-BE49-F238E27FC236}">
                <a16:creationId xmlns:a16="http://schemas.microsoft.com/office/drawing/2014/main" id="{60894BCE-1B8B-DF47-AD36-260DB252BBA6}"/>
              </a:ext>
            </a:extLst>
          </p:cNvPr>
          <p:cNvSpPr/>
          <p:nvPr/>
        </p:nvSpPr>
        <p:spPr>
          <a:xfrm>
            <a:off x="4847397"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Quality Ontology</a:t>
            </a:r>
          </a:p>
        </p:txBody>
      </p:sp>
      <p:sp>
        <p:nvSpPr>
          <p:cNvPr id="59" name="Rounded Rectangle 58">
            <a:extLst>
              <a:ext uri="{FF2B5EF4-FFF2-40B4-BE49-F238E27FC236}">
                <a16:creationId xmlns:a16="http://schemas.microsoft.com/office/drawing/2014/main" id="{5A60C557-D586-AA45-B530-7E34E3676AF1}"/>
              </a:ext>
            </a:extLst>
          </p:cNvPr>
          <p:cNvSpPr/>
          <p:nvPr/>
        </p:nvSpPr>
        <p:spPr>
          <a:xfrm>
            <a:off x="6066597" y="2974364"/>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Agent Ontology</a:t>
            </a:r>
          </a:p>
        </p:txBody>
      </p:sp>
      <p:sp>
        <p:nvSpPr>
          <p:cNvPr id="60" name="Rounded Rectangle 59">
            <a:extLst>
              <a:ext uri="{FF2B5EF4-FFF2-40B4-BE49-F238E27FC236}">
                <a16:creationId xmlns:a16="http://schemas.microsoft.com/office/drawing/2014/main" id="{1600E693-6FBC-5E49-B94C-DA6885590D3D}"/>
              </a:ext>
            </a:extLst>
          </p:cNvPr>
          <p:cNvSpPr/>
          <p:nvPr/>
        </p:nvSpPr>
        <p:spPr>
          <a:xfrm>
            <a:off x="3595540"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Event Ontology</a:t>
            </a:r>
          </a:p>
        </p:txBody>
      </p:sp>
      <p:sp>
        <p:nvSpPr>
          <p:cNvPr id="61" name="Rounded Rectangle 60">
            <a:extLst>
              <a:ext uri="{FF2B5EF4-FFF2-40B4-BE49-F238E27FC236}">
                <a16:creationId xmlns:a16="http://schemas.microsoft.com/office/drawing/2014/main" id="{BAFAA210-7351-0740-B757-6DF263D9E160}"/>
              </a:ext>
            </a:extLst>
          </p:cNvPr>
          <p:cNvSpPr/>
          <p:nvPr/>
        </p:nvSpPr>
        <p:spPr>
          <a:xfrm>
            <a:off x="7285796"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Artifact Ontology</a:t>
            </a:r>
          </a:p>
        </p:txBody>
      </p:sp>
      <p:sp>
        <p:nvSpPr>
          <p:cNvPr id="62" name="Rounded Rectangle 61">
            <a:extLst>
              <a:ext uri="{FF2B5EF4-FFF2-40B4-BE49-F238E27FC236}">
                <a16:creationId xmlns:a16="http://schemas.microsoft.com/office/drawing/2014/main" id="{DE558E1C-EB39-A645-817A-55D5B9F09113}"/>
              </a:ext>
            </a:extLst>
          </p:cNvPr>
          <p:cNvSpPr/>
          <p:nvPr/>
        </p:nvSpPr>
        <p:spPr>
          <a:xfrm>
            <a:off x="6405868" y="37363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Core Ontology</a:t>
            </a:r>
          </a:p>
        </p:txBody>
      </p:sp>
      <p:cxnSp>
        <p:nvCxnSpPr>
          <p:cNvPr id="63" name="Straight Arrow Connector 62">
            <a:extLst>
              <a:ext uri="{FF2B5EF4-FFF2-40B4-BE49-F238E27FC236}">
                <a16:creationId xmlns:a16="http://schemas.microsoft.com/office/drawing/2014/main" id="{1B1D14AF-0368-9344-B199-389E6EF5A4CB}"/>
              </a:ext>
            </a:extLst>
          </p:cNvPr>
          <p:cNvCxnSpPr>
            <a:stCxn id="51" idx="2"/>
            <a:endCxn id="52" idx="0"/>
          </p:cNvCxnSpPr>
          <p:nvPr/>
        </p:nvCxnSpPr>
        <p:spPr bwMode="auto">
          <a:xfrm flipH="1">
            <a:off x="7294239" y="524550"/>
            <a:ext cx="4273" cy="235422"/>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4" name="Elbow Connector 63">
            <a:extLst>
              <a:ext uri="{FF2B5EF4-FFF2-40B4-BE49-F238E27FC236}">
                <a16:creationId xmlns:a16="http://schemas.microsoft.com/office/drawing/2014/main" id="{DF09B7F6-F2CB-EE40-9343-12909D45DAF9}"/>
              </a:ext>
            </a:extLst>
          </p:cNvPr>
          <p:cNvCxnSpPr>
            <a:stCxn id="52" idx="2"/>
            <a:endCxn id="53" idx="0"/>
          </p:cNvCxnSpPr>
          <p:nvPr/>
        </p:nvCxnSpPr>
        <p:spPr bwMode="auto">
          <a:xfrm rot="5400000">
            <a:off x="6220295" y="300219"/>
            <a:ext cx="315099" cy="1832791"/>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5" name="Elbow Connector 64">
            <a:extLst>
              <a:ext uri="{FF2B5EF4-FFF2-40B4-BE49-F238E27FC236}">
                <a16:creationId xmlns:a16="http://schemas.microsoft.com/office/drawing/2014/main" id="{E5B37FF5-7C49-AC40-8F42-DDD1DF3C5AC8}"/>
              </a:ext>
            </a:extLst>
          </p:cNvPr>
          <p:cNvCxnSpPr>
            <a:stCxn id="52" idx="2"/>
            <a:endCxn id="54" idx="0"/>
          </p:cNvCxnSpPr>
          <p:nvPr/>
        </p:nvCxnSpPr>
        <p:spPr bwMode="auto">
          <a:xfrm rot="16200000" flipH="1">
            <a:off x="8037981" y="315323"/>
            <a:ext cx="313183" cy="180066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6" name="Elbow Connector 65">
            <a:extLst>
              <a:ext uri="{FF2B5EF4-FFF2-40B4-BE49-F238E27FC236}">
                <a16:creationId xmlns:a16="http://schemas.microsoft.com/office/drawing/2014/main" id="{FB4FAC0B-31F8-6E41-8D38-79C565AA762C}"/>
              </a:ext>
            </a:extLst>
          </p:cNvPr>
          <p:cNvCxnSpPr>
            <a:stCxn id="57" idx="2"/>
            <a:endCxn id="60" idx="0"/>
          </p:cNvCxnSpPr>
          <p:nvPr/>
        </p:nvCxnSpPr>
        <p:spPr bwMode="auto">
          <a:xfrm rot="5400000">
            <a:off x="5414651" y="1088587"/>
            <a:ext cx="609118" cy="315005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7" name="Elbow Connector 66">
            <a:extLst>
              <a:ext uri="{FF2B5EF4-FFF2-40B4-BE49-F238E27FC236}">
                <a16:creationId xmlns:a16="http://schemas.microsoft.com/office/drawing/2014/main" id="{1D136A55-C6A6-0A48-B197-0D8EEC0635E6}"/>
              </a:ext>
            </a:extLst>
          </p:cNvPr>
          <p:cNvCxnSpPr>
            <a:stCxn id="57" idx="2"/>
            <a:endCxn id="58" idx="0"/>
          </p:cNvCxnSpPr>
          <p:nvPr/>
        </p:nvCxnSpPr>
        <p:spPr bwMode="auto">
          <a:xfrm rot="5400000">
            <a:off x="6040579" y="1714515"/>
            <a:ext cx="609118" cy="18982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8" name="Elbow Connector 67">
            <a:extLst>
              <a:ext uri="{FF2B5EF4-FFF2-40B4-BE49-F238E27FC236}">
                <a16:creationId xmlns:a16="http://schemas.microsoft.com/office/drawing/2014/main" id="{15A91749-FDF6-084F-855E-730A14F93F75}"/>
              </a:ext>
            </a:extLst>
          </p:cNvPr>
          <p:cNvCxnSpPr>
            <a:stCxn id="57" idx="2"/>
            <a:endCxn id="59" idx="0"/>
          </p:cNvCxnSpPr>
          <p:nvPr/>
        </p:nvCxnSpPr>
        <p:spPr bwMode="auto">
          <a:xfrm rot="5400000">
            <a:off x="6647085" y="2327209"/>
            <a:ext cx="615307" cy="6790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9" name="Elbow Connector 68">
            <a:extLst>
              <a:ext uri="{FF2B5EF4-FFF2-40B4-BE49-F238E27FC236}">
                <a16:creationId xmlns:a16="http://schemas.microsoft.com/office/drawing/2014/main" id="{281D553D-8DDA-D546-AB61-159EB01A8CDB}"/>
              </a:ext>
            </a:extLst>
          </p:cNvPr>
          <p:cNvCxnSpPr>
            <a:stCxn id="57" idx="2"/>
            <a:endCxn id="61" idx="0"/>
          </p:cNvCxnSpPr>
          <p:nvPr/>
        </p:nvCxnSpPr>
        <p:spPr bwMode="auto">
          <a:xfrm rot="16200000" flipH="1">
            <a:off x="7259778" y="2393517"/>
            <a:ext cx="609118" cy="540197"/>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0" name="Elbow Connector 69">
            <a:extLst>
              <a:ext uri="{FF2B5EF4-FFF2-40B4-BE49-F238E27FC236}">
                <a16:creationId xmlns:a16="http://schemas.microsoft.com/office/drawing/2014/main" id="{4443703F-383B-CB4B-8F94-CEB89F27D7DE}"/>
              </a:ext>
            </a:extLst>
          </p:cNvPr>
          <p:cNvCxnSpPr>
            <a:stCxn id="60" idx="2"/>
            <a:endCxn id="62" idx="0"/>
          </p:cNvCxnSpPr>
          <p:nvPr/>
        </p:nvCxnSpPr>
        <p:spPr bwMode="auto">
          <a:xfrm rot="16200000" flipH="1">
            <a:off x="5484661" y="1926786"/>
            <a:ext cx="469096" cy="315005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1" name="Elbow Connector 70">
            <a:extLst>
              <a:ext uri="{FF2B5EF4-FFF2-40B4-BE49-F238E27FC236}">
                <a16:creationId xmlns:a16="http://schemas.microsoft.com/office/drawing/2014/main" id="{504C8CD1-22BD-E449-AA16-F5774F076FC3}"/>
              </a:ext>
            </a:extLst>
          </p:cNvPr>
          <p:cNvCxnSpPr>
            <a:stCxn id="58" idx="2"/>
            <a:endCxn id="62" idx="0"/>
          </p:cNvCxnSpPr>
          <p:nvPr/>
        </p:nvCxnSpPr>
        <p:spPr bwMode="auto">
          <a:xfrm rot="16200000" flipH="1">
            <a:off x="6110590" y="2552715"/>
            <a:ext cx="469096" cy="18982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2" name="Elbow Connector 71">
            <a:extLst>
              <a:ext uri="{FF2B5EF4-FFF2-40B4-BE49-F238E27FC236}">
                <a16:creationId xmlns:a16="http://schemas.microsoft.com/office/drawing/2014/main" id="{F9441398-0F5E-0D4C-AD2E-02EDD911CD19}"/>
              </a:ext>
            </a:extLst>
          </p:cNvPr>
          <p:cNvCxnSpPr>
            <a:stCxn id="59" idx="2"/>
            <a:endCxn id="62" idx="0"/>
          </p:cNvCxnSpPr>
          <p:nvPr/>
        </p:nvCxnSpPr>
        <p:spPr bwMode="auto">
          <a:xfrm rot="16200000" flipH="1">
            <a:off x="6723285" y="3165409"/>
            <a:ext cx="462907" cy="6790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3" name="Elbow Connector 72">
            <a:extLst>
              <a:ext uri="{FF2B5EF4-FFF2-40B4-BE49-F238E27FC236}">
                <a16:creationId xmlns:a16="http://schemas.microsoft.com/office/drawing/2014/main" id="{74521390-C89D-FE40-A434-B6B2832C64FE}"/>
              </a:ext>
            </a:extLst>
          </p:cNvPr>
          <p:cNvCxnSpPr>
            <a:stCxn id="61" idx="2"/>
            <a:endCxn id="62" idx="0"/>
          </p:cNvCxnSpPr>
          <p:nvPr/>
        </p:nvCxnSpPr>
        <p:spPr bwMode="auto">
          <a:xfrm rot="5400000">
            <a:off x="7329790" y="3231718"/>
            <a:ext cx="469096" cy="540197"/>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4" name="Elbow Connector 73">
            <a:extLst>
              <a:ext uri="{FF2B5EF4-FFF2-40B4-BE49-F238E27FC236}">
                <a16:creationId xmlns:a16="http://schemas.microsoft.com/office/drawing/2014/main" id="{CB835510-DBA6-A649-8D58-6373AFD5A438}"/>
              </a:ext>
            </a:extLst>
          </p:cNvPr>
          <p:cNvCxnSpPr>
            <a:stCxn id="53" idx="2"/>
            <a:endCxn id="57" idx="0"/>
          </p:cNvCxnSpPr>
          <p:nvPr/>
        </p:nvCxnSpPr>
        <p:spPr bwMode="auto">
          <a:xfrm rot="16200000" flipH="1">
            <a:off x="6184491" y="950215"/>
            <a:ext cx="386707" cy="1832791"/>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5" name="Elbow Connector 74">
            <a:extLst>
              <a:ext uri="{FF2B5EF4-FFF2-40B4-BE49-F238E27FC236}">
                <a16:creationId xmlns:a16="http://schemas.microsoft.com/office/drawing/2014/main" id="{7842AA01-8019-AE4C-A56C-57070D3E3A8E}"/>
              </a:ext>
            </a:extLst>
          </p:cNvPr>
          <p:cNvCxnSpPr>
            <a:stCxn id="54" idx="2"/>
            <a:endCxn id="57" idx="0"/>
          </p:cNvCxnSpPr>
          <p:nvPr/>
        </p:nvCxnSpPr>
        <p:spPr bwMode="auto">
          <a:xfrm rot="5400000">
            <a:off x="8000262" y="965319"/>
            <a:ext cx="388623" cy="180066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6" name="Elbow Connector 75">
            <a:extLst>
              <a:ext uri="{FF2B5EF4-FFF2-40B4-BE49-F238E27FC236}">
                <a16:creationId xmlns:a16="http://schemas.microsoft.com/office/drawing/2014/main" id="{C035BEE5-CA80-C04B-927F-DB05BF2B3C04}"/>
              </a:ext>
            </a:extLst>
          </p:cNvPr>
          <p:cNvCxnSpPr>
            <a:stCxn id="57" idx="2"/>
            <a:endCxn id="55" idx="0"/>
          </p:cNvCxnSpPr>
          <p:nvPr/>
        </p:nvCxnSpPr>
        <p:spPr bwMode="auto">
          <a:xfrm rot="16200000" flipH="1">
            <a:off x="7984806" y="1668491"/>
            <a:ext cx="615307" cy="199643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7" name="Elbow Connector 76">
            <a:extLst>
              <a:ext uri="{FF2B5EF4-FFF2-40B4-BE49-F238E27FC236}">
                <a16:creationId xmlns:a16="http://schemas.microsoft.com/office/drawing/2014/main" id="{0DCDC408-7741-B44F-A478-66556B214C79}"/>
              </a:ext>
            </a:extLst>
          </p:cNvPr>
          <p:cNvCxnSpPr>
            <a:cxnSpLocks/>
            <a:stCxn id="57" idx="2"/>
            <a:endCxn id="56" idx="0"/>
          </p:cNvCxnSpPr>
          <p:nvPr/>
        </p:nvCxnSpPr>
        <p:spPr bwMode="auto">
          <a:xfrm rot="16200000" flipH="1">
            <a:off x="8775890" y="877406"/>
            <a:ext cx="609120" cy="3572423"/>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Elbow Connector 77">
            <a:extLst>
              <a:ext uri="{FF2B5EF4-FFF2-40B4-BE49-F238E27FC236}">
                <a16:creationId xmlns:a16="http://schemas.microsoft.com/office/drawing/2014/main" id="{0B7874C2-E9C0-8341-844D-B52EE584E843}"/>
              </a:ext>
            </a:extLst>
          </p:cNvPr>
          <p:cNvCxnSpPr>
            <a:stCxn id="55" idx="2"/>
            <a:endCxn id="62" idx="0"/>
          </p:cNvCxnSpPr>
          <p:nvPr/>
        </p:nvCxnSpPr>
        <p:spPr bwMode="auto">
          <a:xfrm rot="5400000">
            <a:off x="8061007" y="2506692"/>
            <a:ext cx="462907" cy="199643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11E21619-F974-8443-82D3-FFE9E545BFE7}"/>
              </a:ext>
            </a:extLst>
          </p:cNvPr>
          <p:cNvSpPr/>
          <p:nvPr/>
        </p:nvSpPr>
        <p:spPr>
          <a:xfrm>
            <a:off x="3888983" y="3736365"/>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Modal Relation Ontology</a:t>
            </a:r>
          </a:p>
        </p:txBody>
      </p:sp>
      <p:sp>
        <p:nvSpPr>
          <p:cNvPr id="81" name="Rounded Rectangle 80">
            <a:extLst>
              <a:ext uri="{FF2B5EF4-FFF2-40B4-BE49-F238E27FC236}">
                <a16:creationId xmlns:a16="http://schemas.microsoft.com/office/drawing/2014/main" id="{5EF2078C-DF9D-234E-9CF2-0031BE1832B6}"/>
              </a:ext>
            </a:extLst>
          </p:cNvPr>
          <p:cNvSpPr/>
          <p:nvPr/>
        </p:nvSpPr>
        <p:spPr>
          <a:xfrm>
            <a:off x="5997857" y="6244563"/>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Product Life Cycle Ontology</a:t>
            </a:r>
          </a:p>
        </p:txBody>
      </p:sp>
      <p:sp>
        <p:nvSpPr>
          <p:cNvPr id="82" name="Rounded Rectangle 81">
            <a:extLst>
              <a:ext uri="{FF2B5EF4-FFF2-40B4-BE49-F238E27FC236}">
                <a16:creationId xmlns:a16="http://schemas.microsoft.com/office/drawing/2014/main" id="{F1AB9367-9182-5341-B877-BCA4F9F2C072}"/>
              </a:ext>
            </a:extLst>
          </p:cNvPr>
          <p:cNvSpPr/>
          <p:nvPr/>
        </p:nvSpPr>
        <p:spPr>
          <a:xfrm>
            <a:off x="3505839" y="6244564"/>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Commercial Entities Ontology</a:t>
            </a:r>
          </a:p>
        </p:txBody>
      </p:sp>
      <p:sp>
        <p:nvSpPr>
          <p:cNvPr id="83" name="Rounded Rectangle 82">
            <a:extLst>
              <a:ext uri="{FF2B5EF4-FFF2-40B4-BE49-F238E27FC236}">
                <a16:creationId xmlns:a16="http://schemas.microsoft.com/office/drawing/2014/main" id="{2BF3B4B9-10CB-DE4C-AA34-6D7EBC350934}"/>
              </a:ext>
            </a:extLst>
          </p:cNvPr>
          <p:cNvSpPr/>
          <p:nvPr/>
        </p:nvSpPr>
        <p:spPr>
          <a:xfrm>
            <a:off x="646290" y="5398926"/>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Services Ontology</a:t>
            </a:r>
          </a:p>
        </p:txBody>
      </p:sp>
      <p:sp>
        <p:nvSpPr>
          <p:cNvPr id="84" name="Rounded Rectangle 83">
            <a:extLst>
              <a:ext uri="{FF2B5EF4-FFF2-40B4-BE49-F238E27FC236}">
                <a16:creationId xmlns:a16="http://schemas.microsoft.com/office/drawing/2014/main" id="{DB92839D-BF32-9646-A0E2-16086D7A7D12}"/>
              </a:ext>
            </a:extLst>
          </p:cNvPr>
          <p:cNvSpPr/>
          <p:nvPr/>
        </p:nvSpPr>
        <p:spPr>
          <a:xfrm>
            <a:off x="4403917" y="5403158"/>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Testing Processes Ontology</a:t>
            </a:r>
          </a:p>
        </p:txBody>
      </p:sp>
      <p:sp>
        <p:nvSpPr>
          <p:cNvPr id="85" name="Rounded Rectangle 84">
            <a:extLst>
              <a:ext uri="{FF2B5EF4-FFF2-40B4-BE49-F238E27FC236}">
                <a16:creationId xmlns:a16="http://schemas.microsoft.com/office/drawing/2014/main" id="{786EB48E-E41F-E34E-9419-A4048C11B75A}"/>
              </a:ext>
            </a:extLst>
          </p:cNvPr>
          <p:cNvSpPr/>
          <p:nvPr/>
        </p:nvSpPr>
        <p:spPr>
          <a:xfrm>
            <a:off x="8178910" y="5413481"/>
            <a:ext cx="1875535"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Manufacturing Processes Ontology</a:t>
            </a:r>
          </a:p>
        </p:txBody>
      </p:sp>
      <p:sp>
        <p:nvSpPr>
          <p:cNvPr id="86" name="Rounded Rectangle 85">
            <a:extLst>
              <a:ext uri="{FF2B5EF4-FFF2-40B4-BE49-F238E27FC236}">
                <a16:creationId xmlns:a16="http://schemas.microsoft.com/office/drawing/2014/main" id="{955B4C88-AC8F-324F-B1AC-8C1FB23FDF8A}"/>
              </a:ext>
            </a:extLst>
          </p:cNvPr>
          <p:cNvSpPr/>
          <p:nvPr/>
        </p:nvSpPr>
        <p:spPr>
          <a:xfrm>
            <a:off x="10180862" y="5413481"/>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Machine and Tool Ontology</a:t>
            </a:r>
          </a:p>
        </p:txBody>
      </p:sp>
      <p:sp>
        <p:nvSpPr>
          <p:cNvPr id="87" name="Rounded Rectangle 86">
            <a:extLst>
              <a:ext uri="{FF2B5EF4-FFF2-40B4-BE49-F238E27FC236}">
                <a16:creationId xmlns:a16="http://schemas.microsoft.com/office/drawing/2014/main" id="{1AEB4CF5-7A1D-914C-92B5-F9C9D3FE2C6D}"/>
              </a:ext>
            </a:extLst>
          </p:cNvPr>
          <p:cNvSpPr/>
          <p:nvPr/>
        </p:nvSpPr>
        <p:spPr>
          <a:xfrm>
            <a:off x="2533351" y="5402896"/>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Design Ontology</a:t>
            </a:r>
          </a:p>
        </p:txBody>
      </p:sp>
      <p:cxnSp>
        <p:nvCxnSpPr>
          <p:cNvPr id="88" name="Elbow Connector 87">
            <a:extLst>
              <a:ext uri="{FF2B5EF4-FFF2-40B4-BE49-F238E27FC236}">
                <a16:creationId xmlns:a16="http://schemas.microsoft.com/office/drawing/2014/main" id="{9D20EB43-AB1B-D747-BF99-7A8609FBE1FC}"/>
              </a:ext>
            </a:extLst>
          </p:cNvPr>
          <p:cNvCxnSpPr>
            <a:cxnSpLocks/>
            <a:stCxn id="81" idx="0"/>
            <a:endCxn id="86" idx="2"/>
          </p:cNvCxnSpPr>
          <p:nvPr/>
        </p:nvCxnSpPr>
        <p:spPr bwMode="auto">
          <a:xfrm rot="5400000" flipH="1" flipV="1">
            <a:off x="8711736" y="3887067"/>
            <a:ext cx="531989" cy="418300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1" name="Elbow Connector 90">
            <a:extLst>
              <a:ext uri="{FF2B5EF4-FFF2-40B4-BE49-F238E27FC236}">
                <a16:creationId xmlns:a16="http://schemas.microsoft.com/office/drawing/2014/main" id="{B66F7E53-F09E-244B-B5D7-BDA0AFFC07F4}"/>
              </a:ext>
            </a:extLst>
          </p:cNvPr>
          <p:cNvCxnSpPr>
            <a:cxnSpLocks/>
            <a:stCxn id="81" idx="0"/>
            <a:endCxn id="85" idx="2"/>
          </p:cNvCxnSpPr>
          <p:nvPr/>
        </p:nvCxnSpPr>
        <p:spPr bwMode="auto">
          <a:xfrm rot="5400000" flipH="1" flipV="1">
            <a:off x="7735459" y="4863344"/>
            <a:ext cx="531989" cy="223045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4" name="Elbow Connector 93">
            <a:extLst>
              <a:ext uri="{FF2B5EF4-FFF2-40B4-BE49-F238E27FC236}">
                <a16:creationId xmlns:a16="http://schemas.microsoft.com/office/drawing/2014/main" id="{DAFC7DBE-E9EE-F744-A603-6A432E0EE7CF}"/>
              </a:ext>
            </a:extLst>
          </p:cNvPr>
          <p:cNvCxnSpPr>
            <a:cxnSpLocks/>
            <a:stCxn id="82" idx="0"/>
            <a:endCxn id="84" idx="2"/>
          </p:cNvCxnSpPr>
          <p:nvPr/>
        </p:nvCxnSpPr>
        <p:spPr bwMode="auto">
          <a:xfrm rot="5400000" flipH="1" flipV="1">
            <a:off x="4572093" y="5524369"/>
            <a:ext cx="542313" cy="89807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7" name="Elbow Connector 96">
            <a:extLst>
              <a:ext uri="{FF2B5EF4-FFF2-40B4-BE49-F238E27FC236}">
                <a16:creationId xmlns:a16="http://schemas.microsoft.com/office/drawing/2014/main" id="{40298D7F-CA06-944C-9D81-FC1109EE1B57}"/>
              </a:ext>
            </a:extLst>
          </p:cNvPr>
          <p:cNvCxnSpPr>
            <a:cxnSpLocks/>
            <a:stCxn id="82" idx="0"/>
            <a:endCxn id="87" idx="2"/>
          </p:cNvCxnSpPr>
          <p:nvPr/>
        </p:nvCxnSpPr>
        <p:spPr bwMode="auto">
          <a:xfrm rot="16200000" flipV="1">
            <a:off x="3636679" y="5487033"/>
            <a:ext cx="542575" cy="97248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00" name="Elbow Connector 99">
            <a:extLst>
              <a:ext uri="{FF2B5EF4-FFF2-40B4-BE49-F238E27FC236}">
                <a16:creationId xmlns:a16="http://schemas.microsoft.com/office/drawing/2014/main" id="{87593949-783A-3E48-B02E-80FDAED84D30}"/>
              </a:ext>
            </a:extLst>
          </p:cNvPr>
          <p:cNvCxnSpPr>
            <a:cxnSpLocks/>
            <a:stCxn id="82" idx="0"/>
            <a:endCxn id="83" idx="2"/>
          </p:cNvCxnSpPr>
          <p:nvPr/>
        </p:nvCxnSpPr>
        <p:spPr bwMode="auto">
          <a:xfrm rot="16200000" flipV="1">
            <a:off x="2691164" y="4541517"/>
            <a:ext cx="546545" cy="285954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10" name="Elbow Connector 109">
            <a:extLst>
              <a:ext uri="{FF2B5EF4-FFF2-40B4-BE49-F238E27FC236}">
                <a16:creationId xmlns:a16="http://schemas.microsoft.com/office/drawing/2014/main" id="{425F653A-7A92-A143-8973-9EE9EC4A3C3F}"/>
              </a:ext>
            </a:extLst>
          </p:cNvPr>
          <p:cNvCxnSpPr>
            <a:cxnSpLocks/>
            <a:stCxn id="79" idx="2"/>
            <a:endCxn id="125" idx="0"/>
          </p:cNvCxnSpPr>
          <p:nvPr/>
        </p:nvCxnSpPr>
        <p:spPr bwMode="auto">
          <a:xfrm rot="16200000" flipH="1">
            <a:off x="5111572" y="3701239"/>
            <a:ext cx="498886" cy="1167323"/>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13" name="Rounded Rectangle 112">
            <a:extLst>
              <a:ext uri="{FF2B5EF4-FFF2-40B4-BE49-F238E27FC236}">
                <a16:creationId xmlns:a16="http://schemas.microsoft.com/office/drawing/2014/main" id="{AEC35416-AD05-A542-85AA-A1CD5B252F25}"/>
              </a:ext>
            </a:extLst>
          </p:cNvPr>
          <p:cNvSpPr/>
          <p:nvPr/>
        </p:nvSpPr>
        <p:spPr>
          <a:xfrm>
            <a:off x="330788" y="375003"/>
            <a:ext cx="442464" cy="299093"/>
          </a:xfrm>
          <a:prstGeom prst="roundRect">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BFO</a:t>
            </a:r>
          </a:p>
        </p:txBody>
      </p:sp>
      <p:sp>
        <p:nvSpPr>
          <p:cNvPr id="114" name="Rounded Rectangle 113">
            <a:extLst>
              <a:ext uri="{FF2B5EF4-FFF2-40B4-BE49-F238E27FC236}">
                <a16:creationId xmlns:a16="http://schemas.microsoft.com/office/drawing/2014/main" id="{632698D7-CFF0-6D48-8762-CDF814779A03}"/>
              </a:ext>
            </a:extLst>
          </p:cNvPr>
          <p:cNvSpPr/>
          <p:nvPr/>
        </p:nvSpPr>
        <p:spPr>
          <a:xfrm>
            <a:off x="330788" y="748520"/>
            <a:ext cx="442464" cy="299093"/>
          </a:xfrm>
          <a:prstGeom prst="roundRect">
            <a:avLst/>
          </a:prstGeom>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CCO</a:t>
            </a:r>
          </a:p>
        </p:txBody>
      </p:sp>
      <p:sp>
        <p:nvSpPr>
          <p:cNvPr id="115" name="Rounded Rectangle 114">
            <a:extLst>
              <a:ext uri="{FF2B5EF4-FFF2-40B4-BE49-F238E27FC236}">
                <a16:creationId xmlns:a16="http://schemas.microsoft.com/office/drawing/2014/main" id="{B61B3B52-E27D-AD4A-81BC-250BFC0ADE31}"/>
              </a:ext>
            </a:extLst>
          </p:cNvPr>
          <p:cNvSpPr/>
          <p:nvPr/>
        </p:nvSpPr>
        <p:spPr>
          <a:xfrm>
            <a:off x="330788" y="1122037"/>
            <a:ext cx="442464"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PLC</a:t>
            </a:r>
          </a:p>
        </p:txBody>
      </p:sp>
      <p:sp>
        <p:nvSpPr>
          <p:cNvPr id="125" name="Rounded Rectangle 124">
            <a:extLst>
              <a:ext uri="{FF2B5EF4-FFF2-40B4-BE49-F238E27FC236}">
                <a16:creationId xmlns:a16="http://schemas.microsoft.com/office/drawing/2014/main" id="{939898B1-C0FA-7D46-8E9C-9DAEABF866DB}"/>
              </a:ext>
            </a:extLst>
          </p:cNvPr>
          <p:cNvSpPr/>
          <p:nvPr/>
        </p:nvSpPr>
        <p:spPr>
          <a:xfrm>
            <a:off x="5056306" y="4534344"/>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CHAMP Ontology</a:t>
            </a:r>
          </a:p>
        </p:txBody>
      </p:sp>
      <p:sp>
        <p:nvSpPr>
          <p:cNvPr id="80" name="Rounded Rectangle 79">
            <a:extLst>
              <a:ext uri="{FF2B5EF4-FFF2-40B4-BE49-F238E27FC236}">
                <a16:creationId xmlns:a16="http://schemas.microsoft.com/office/drawing/2014/main" id="{E6E4F777-B372-DD48-BE26-FDD4A9D19616}"/>
              </a:ext>
            </a:extLst>
          </p:cNvPr>
          <p:cNvSpPr/>
          <p:nvPr/>
        </p:nvSpPr>
        <p:spPr>
          <a:xfrm>
            <a:off x="6303376" y="5413480"/>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Maintenance Process Ontology</a:t>
            </a:r>
          </a:p>
        </p:txBody>
      </p:sp>
      <p:cxnSp>
        <p:nvCxnSpPr>
          <p:cNvPr id="89" name="Elbow Connector 88">
            <a:extLst>
              <a:ext uri="{FF2B5EF4-FFF2-40B4-BE49-F238E27FC236}">
                <a16:creationId xmlns:a16="http://schemas.microsoft.com/office/drawing/2014/main" id="{FBAED1A5-ADC0-0144-9CF3-97521B3B290B}"/>
              </a:ext>
            </a:extLst>
          </p:cNvPr>
          <p:cNvCxnSpPr>
            <a:cxnSpLocks/>
            <a:stCxn id="81" idx="0"/>
            <a:endCxn id="80" idx="2"/>
          </p:cNvCxnSpPr>
          <p:nvPr/>
        </p:nvCxnSpPr>
        <p:spPr bwMode="auto">
          <a:xfrm rot="5400000" flipH="1" flipV="1">
            <a:off x="6772992" y="5825809"/>
            <a:ext cx="531990" cy="30551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0A83B95D-F26E-5D43-87A1-F862303D4A72}"/>
              </a:ext>
            </a:extLst>
          </p:cNvPr>
          <p:cNvSpPr txBox="1"/>
          <p:nvPr/>
        </p:nvSpPr>
        <p:spPr>
          <a:xfrm>
            <a:off x="841299" y="395426"/>
            <a:ext cx="3080610" cy="830997"/>
          </a:xfrm>
          <a:prstGeom prst="rect">
            <a:avLst/>
          </a:prstGeom>
          <a:noFill/>
        </p:spPr>
        <p:txBody>
          <a:bodyPr wrap="square" rtlCol="0">
            <a:spAutoFit/>
          </a:bodyPr>
          <a:lstStyle/>
          <a:p>
            <a:pPr algn="ctr"/>
            <a:r>
              <a:rPr lang="en-US" sz="2400" dirty="0">
                <a:latin typeface="Garamond" panose="02020404030301010803" pitchFamily="18" charset="0"/>
              </a:rPr>
              <a:t>The Product Life Cycle Ontology Suite</a:t>
            </a:r>
          </a:p>
        </p:txBody>
      </p:sp>
      <p:cxnSp>
        <p:nvCxnSpPr>
          <p:cNvPr id="90" name="Elbow Connector 89">
            <a:extLst>
              <a:ext uri="{FF2B5EF4-FFF2-40B4-BE49-F238E27FC236}">
                <a16:creationId xmlns:a16="http://schemas.microsoft.com/office/drawing/2014/main" id="{DDBA52C3-B7E8-6149-95B3-26952066BFBD}"/>
              </a:ext>
            </a:extLst>
          </p:cNvPr>
          <p:cNvCxnSpPr>
            <a:cxnSpLocks/>
            <a:stCxn id="81" idx="0"/>
            <a:endCxn id="87" idx="2"/>
          </p:cNvCxnSpPr>
          <p:nvPr/>
        </p:nvCxnSpPr>
        <p:spPr bwMode="auto">
          <a:xfrm rot="16200000" flipV="1">
            <a:off x="4882688" y="4241023"/>
            <a:ext cx="542574" cy="346450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2" name="Elbow Connector 91">
            <a:extLst>
              <a:ext uri="{FF2B5EF4-FFF2-40B4-BE49-F238E27FC236}">
                <a16:creationId xmlns:a16="http://schemas.microsoft.com/office/drawing/2014/main" id="{8A329BCF-081A-0547-B7CD-ACAB9E7BAC60}"/>
              </a:ext>
            </a:extLst>
          </p:cNvPr>
          <p:cNvCxnSpPr>
            <a:cxnSpLocks/>
            <a:stCxn id="62" idx="2"/>
            <a:endCxn id="125" idx="0"/>
          </p:cNvCxnSpPr>
          <p:nvPr/>
        </p:nvCxnSpPr>
        <p:spPr bwMode="auto">
          <a:xfrm rot="5400000">
            <a:off x="6370015" y="3610119"/>
            <a:ext cx="498887" cy="134956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3" name="Elbow Connector 92">
            <a:extLst>
              <a:ext uri="{FF2B5EF4-FFF2-40B4-BE49-F238E27FC236}">
                <a16:creationId xmlns:a16="http://schemas.microsoft.com/office/drawing/2014/main" id="{9D2E6BEE-A724-B646-AF7A-9EB3D782662D}"/>
              </a:ext>
            </a:extLst>
          </p:cNvPr>
          <p:cNvCxnSpPr>
            <a:cxnSpLocks/>
            <a:stCxn id="86" idx="0"/>
            <a:endCxn id="125" idx="2"/>
          </p:cNvCxnSpPr>
          <p:nvPr/>
        </p:nvCxnSpPr>
        <p:spPr bwMode="auto">
          <a:xfrm rot="16200000" flipV="1">
            <a:off x="8216933" y="2561181"/>
            <a:ext cx="580044" cy="512455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5" name="Elbow Connector 94">
            <a:extLst>
              <a:ext uri="{FF2B5EF4-FFF2-40B4-BE49-F238E27FC236}">
                <a16:creationId xmlns:a16="http://schemas.microsoft.com/office/drawing/2014/main" id="{A26080A5-BE79-264C-BF68-8DA04D876F6D}"/>
              </a:ext>
            </a:extLst>
          </p:cNvPr>
          <p:cNvCxnSpPr>
            <a:cxnSpLocks/>
            <a:stCxn id="85" idx="0"/>
            <a:endCxn id="125" idx="2"/>
          </p:cNvCxnSpPr>
          <p:nvPr/>
        </p:nvCxnSpPr>
        <p:spPr bwMode="auto">
          <a:xfrm rot="16200000" flipV="1">
            <a:off x="7240656" y="3537458"/>
            <a:ext cx="580044" cy="317200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6" name="Elbow Connector 95">
            <a:extLst>
              <a:ext uri="{FF2B5EF4-FFF2-40B4-BE49-F238E27FC236}">
                <a16:creationId xmlns:a16="http://schemas.microsoft.com/office/drawing/2014/main" id="{B7C71D64-587F-0B44-872E-04DD8E969C23}"/>
              </a:ext>
            </a:extLst>
          </p:cNvPr>
          <p:cNvCxnSpPr>
            <a:cxnSpLocks/>
            <a:stCxn id="87" idx="0"/>
            <a:endCxn id="125" idx="2"/>
          </p:cNvCxnSpPr>
          <p:nvPr/>
        </p:nvCxnSpPr>
        <p:spPr bwMode="auto">
          <a:xfrm rot="5400000" flipH="1" flipV="1">
            <a:off x="4398470" y="3856690"/>
            <a:ext cx="569459" cy="252295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8" name="Elbow Connector 97">
            <a:extLst>
              <a:ext uri="{FF2B5EF4-FFF2-40B4-BE49-F238E27FC236}">
                <a16:creationId xmlns:a16="http://schemas.microsoft.com/office/drawing/2014/main" id="{C73C3937-189A-4A46-BE8F-0402E66C270E}"/>
              </a:ext>
            </a:extLst>
          </p:cNvPr>
          <p:cNvCxnSpPr>
            <a:cxnSpLocks/>
            <a:stCxn id="83" idx="0"/>
            <a:endCxn id="125" idx="2"/>
          </p:cNvCxnSpPr>
          <p:nvPr/>
        </p:nvCxnSpPr>
        <p:spPr bwMode="auto">
          <a:xfrm rot="5400000" flipH="1" flipV="1">
            <a:off x="3456925" y="2911174"/>
            <a:ext cx="565489" cy="441001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9" name="Elbow Connector 98">
            <a:extLst>
              <a:ext uri="{FF2B5EF4-FFF2-40B4-BE49-F238E27FC236}">
                <a16:creationId xmlns:a16="http://schemas.microsoft.com/office/drawing/2014/main" id="{EBD8C61B-A23C-ED4D-B816-8C4286F80408}"/>
              </a:ext>
            </a:extLst>
          </p:cNvPr>
          <p:cNvCxnSpPr>
            <a:cxnSpLocks/>
            <a:stCxn id="84" idx="0"/>
            <a:endCxn id="125" idx="2"/>
          </p:cNvCxnSpPr>
          <p:nvPr/>
        </p:nvCxnSpPr>
        <p:spPr bwMode="auto">
          <a:xfrm rot="5400000" flipH="1" flipV="1">
            <a:off x="5333622" y="4792104"/>
            <a:ext cx="569721" cy="65238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01" name="Elbow Connector 100">
            <a:extLst>
              <a:ext uri="{FF2B5EF4-FFF2-40B4-BE49-F238E27FC236}">
                <a16:creationId xmlns:a16="http://schemas.microsoft.com/office/drawing/2014/main" id="{EBB49F7E-CEFE-0E4B-92E6-C81A6790F292}"/>
              </a:ext>
            </a:extLst>
          </p:cNvPr>
          <p:cNvCxnSpPr>
            <a:cxnSpLocks/>
            <a:stCxn id="80" idx="0"/>
            <a:endCxn id="125" idx="2"/>
          </p:cNvCxnSpPr>
          <p:nvPr/>
        </p:nvCxnSpPr>
        <p:spPr bwMode="auto">
          <a:xfrm rot="16200000" flipV="1">
            <a:off x="6278191" y="4499924"/>
            <a:ext cx="580043" cy="124707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0127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0F1EE0-1939-8B41-A9DE-3DB75C58D4B3}"/>
              </a:ext>
            </a:extLst>
          </p:cNvPr>
          <p:cNvSpPr/>
          <p:nvPr/>
        </p:nvSpPr>
        <p:spPr>
          <a:xfrm>
            <a:off x="312646" y="1923339"/>
            <a:ext cx="11380573" cy="139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Garamond" panose="02020404030301010803" pitchFamily="18" charset="0"/>
              </a:rPr>
              <a:t>The Industrial Ontologies Foundry (IOF)</a:t>
            </a:r>
          </a:p>
          <a:p>
            <a:pPr algn="ctr"/>
            <a:r>
              <a:rPr lang="en-US" sz="2800" dirty="0">
                <a:latin typeface="Garamond" panose="02020404030301010803" pitchFamily="18" charset="0"/>
              </a:rPr>
              <a:t>Workshop, July 18th and 19</a:t>
            </a:r>
            <a:r>
              <a:rPr lang="en-US" sz="2800" baseline="30000" dirty="0">
                <a:latin typeface="Garamond" panose="02020404030301010803" pitchFamily="18" charset="0"/>
              </a:rPr>
              <a:t>th</a:t>
            </a:r>
            <a:endParaRPr lang="en-US" sz="2800" dirty="0">
              <a:latin typeface="Garamond" panose="02020404030301010803" pitchFamily="18" charset="0"/>
            </a:endParaRPr>
          </a:p>
          <a:p>
            <a:pPr algn="ctr"/>
            <a:r>
              <a:rPr lang="en-US" sz="2800" dirty="0">
                <a:latin typeface="Garamond" panose="02020404030301010803" pitchFamily="18" charset="0"/>
              </a:rPr>
              <a:t>Buffalo, NY</a:t>
            </a:r>
          </a:p>
        </p:txBody>
      </p:sp>
    </p:spTree>
    <p:extLst>
      <p:ext uri="{BB962C8B-B14F-4D97-AF65-F5344CB8AC3E}">
        <p14:creationId xmlns:p14="http://schemas.microsoft.com/office/powerpoint/2010/main" val="3139785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4435</TotalTime>
  <Words>3458</Words>
  <Application>Microsoft Macintosh PowerPoint</Application>
  <PresentationFormat>Widescreen</PresentationFormat>
  <Paragraphs>445</Paragraphs>
  <Slides>44</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Adobe Gothic Std B</vt:lpstr>
      <vt:lpstr>SimSun</vt:lpstr>
      <vt:lpstr>Adobe Arabic</vt:lpstr>
      <vt:lpstr>Adobe Caslon Pro</vt:lpstr>
      <vt:lpstr>Adobe Garamond Pro</vt:lpstr>
      <vt:lpstr>Arial</vt:lpstr>
      <vt:lpstr>Arial Rounded MT Bold</vt:lpstr>
      <vt:lpstr>Calibri</vt:lpstr>
      <vt:lpstr>Calibri Light</vt:lpstr>
      <vt:lpstr>Garamond</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Blade Design Parameter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Method</vt:lpstr>
      <vt:lpstr>SPARQL Query 1</vt:lpstr>
      <vt:lpstr>Query 1</vt:lpstr>
      <vt:lpstr>Query 1 Results</vt:lpstr>
      <vt:lpstr>Query 1a</vt:lpstr>
      <vt:lpstr>Query 1a - Results</vt:lpstr>
      <vt:lpstr>Query 1b</vt:lpstr>
      <vt:lpstr>Query 1b</vt:lpstr>
      <vt:lpstr>SPARQL Query 2</vt:lpstr>
      <vt:lpstr>Query 2</vt:lpstr>
      <vt:lpstr>Query 2a</vt:lpstr>
      <vt:lpstr>Query 2b</vt:lpstr>
      <vt:lpstr>SPARQL QUERY 3</vt:lpstr>
      <vt:lpstr>Query 3</vt:lpstr>
      <vt:lpstr>Query 3a</vt:lpstr>
      <vt:lpstr>Query 3b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dc:creator>
  <cp:lastModifiedBy>N.o.</cp:lastModifiedBy>
  <cp:revision>76</cp:revision>
  <dcterms:created xsi:type="dcterms:W3CDTF">2018-04-14T15:07:14Z</dcterms:created>
  <dcterms:modified xsi:type="dcterms:W3CDTF">2018-07-10T18:44:28Z</dcterms:modified>
</cp:coreProperties>
</file>